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412" r:id="rId2"/>
    <p:sldId id="422" r:id="rId3"/>
    <p:sldId id="417" r:id="rId4"/>
    <p:sldId id="419" r:id="rId5"/>
    <p:sldId id="423" r:id="rId6"/>
    <p:sldId id="416" r:id="rId7"/>
    <p:sldId id="424" r:id="rId8"/>
    <p:sldId id="414" r:id="rId9"/>
    <p:sldId id="425" r:id="rId10"/>
    <p:sldId id="421" r:id="rId11"/>
    <p:sldId id="426" r:id="rId12"/>
    <p:sldId id="415" r:id="rId13"/>
    <p:sldId id="427" r:id="rId14"/>
  </p:sldIdLst>
  <p:sldSz cx="10691813" cy="7559675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468"/>
    <a:srgbClr val="E2F0D9"/>
    <a:srgbClr val="B77B5C"/>
    <a:srgbClr val="D2A286"/>
    <a:srgbClr val="D1C3B8"/>
    <a:srgbClr val="FDD1B0"/>
    <a:srgbClr val="FDF8E7"/>
    <a:srgbClr val="9D986F"/>
    <a:srgbClr val="CDCAB5"/>
    <a:srgbClr val="DCB4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log 2 – poudare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12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sl-SI"/>
              <a:t>Kliknite, če želite urediti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AEB7-9DA3-486E-81FE-703EC2AA2CC7}" type="datetimeFigureOut">
              <a:rPr lang="sl-SI" smtClean="0"/>
              <a:t>3.10.2025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9FE1-021F-4CD2-86B1-D7EB09FD315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1572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AEB7-9DA3-486E-81FE-703EC2AA2CC7}" type="datetimeFigureOut">
              <a:rPr lang="sl-SI" smtClean="0"/>
              <a:t>3.10.2025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9FE1-021F-4CD2-86B1-D7EB09FD315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4143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AEB7-9DA3-486E-81FE-703EC2AA2CC7}" type="datetimeFigureOut">
              <a:rPr lang="sl-SI" smtClean="0"/>
              <a:t>3.10.2025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9FE1-021F-4CD2-86B1-D7EB09FD315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14713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AEB7-9DA3-486E-81FE-703EC2AA2CC7}" type="datetimeFigureOut">
              <a:rPr lang="sl-SI" smtClean="0"/>
              <a:t>3.10.2025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9FE1-021F-4CD2-86B1-D7EB09FD315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0583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AEB7-9DA3-486E-81FE-703EC2AA2CC7}" type="datetimeFigureOut">
              <a:rPr lang="sl-SI" smtClean="0"/>
              <a:t>3.10.2025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9FE1-021F-4CD2-86B1-D7EB09FD315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53213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AEB7-9DA3-486E-81FE-703EC2AA2CC7}" type="datetimeFigureOut">
              <a:rPr lang="sl-SI" smtClean="0"/>
              <a:t>3.10.2025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9FE1-021F-4CD2-86B1-D7EB09FD315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07238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AEB7-9DA3-486E-81FE-703EC2AA2CC7}" type="datetimeFigureOut">
              <a:rPr lang="sl-SI" smtClean="0"/>
              <a:t>3.10.2025</a:t>
            </a:fld>
            <a:endParaRPr lang="sl-S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9FE1-021F-4CD2-86B1-D7EB09FD315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11430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AEB7-9DA3-486E-81FE-703EC2AA2CC7}" type="datetimeFigureOut">
              <a:rPr lang="sl-SI" smtClean="0"/>
              <a:t>3.10.2025</a:t>
            </a:fld>
            <a:endParaRPr lang="sl-S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9FE1-021F-4CD2-86B1-D7EB09FD315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17579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AEB7-9DA3-486E-81FE-703EC2AA2CC7}" type="datetimeFigureOut">
              <a:rPr lang="sl-SI" smtClean="0"/>
              <a:t>3.10.2025</a:t>
            </a:fld>
            <a:endParaRPr lang="sl-S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9FE1-021F-4CD2-86B1-D7EB09FD315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4726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AEB7-9DA3-486E-81FE-703EC2AA2CC7}" type="datetimeFigureOut">
              <a:rPr lang="sl-SI" smtClean="0"/>
              <a:t>3.10.2025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9FE1-021F-4CD2-86B1-D7EB09FD315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49752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AAEB7-9DA3-486E-81FE-703EC2AA2CC7}" type="datetimeFigureOut">
              <a:rPr lang="sl-SI" smtClean="0"/>
              <a:t>3.10.2025</a:t>
            </a:fld>
            <a:endParaRPr lang="sl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B9FE1-021F-4CD2-86B1-D7EB09FD315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5997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AAEB7-9DA3-486E-81FE-703EC2AA2CC7}" type="datetimeFigureOut">
              <a:rPr lang="sl-SI" smtClean="0"/>
              <a:t>3.10.2025</a:t>
            </a:fld>
            <a:endParaRPr lang="sl-S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B9FE1-021F-4CD2-86B1-D7EB09FD3157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05663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2E2F2-D124-BAD2-A8C5-EDF25651C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07E6FD98-C78C-C491-6BA0-FD738E5CD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489164"/>
              </p:ext>
            </p:extLst>
          </p:nvPr>
        </p:nvGraphicFramePr>
        <p:xfrm>
          <a:off x="1" y="12"/>
          <a:ext cx="10691812" cy="7580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1812">
                  <a:extLst>
                    <a:ext uri="{9D8B030D-6E8A-4147-A177-3AD203B41FA5}">
                      <a16:colId xmlns:a16="http://schemas.microsoft.com/office/drawing/2014/main" val="1871136473"/>
                    </a:ext>
                  </a:extLst>
                </a:gridCol>
              </a:tblGrid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68874"/>
                  </a:ext>
                </a:extLst>
              </a:tr>
              <a:tr h="278627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50459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74067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35265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477213"/>
                  </a:ext>
                </a:extLst>
              </a:tr>
              <a:tr h="290736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5641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00381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90584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552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3319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97698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540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9845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74388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68634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33710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0883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86589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02913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262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821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91966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85133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088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10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0792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57883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917632"/>
                  </a:ext>
                </a:extLst>
              </a:tr>
            </a:tbl>
          </a:graphicData>
        </a:graphic>
      </p:graphicFrame>
      <p:pic>
        <p:nvPicPr>
          <p:cNvPr id="34" name="Slika 33">
            <a:extLst>
              <a:ext uri="{FF2B5EF4-FFF2-40B4-BE49-F238E27FC236}">
                <a16:creationId xmlns:a16="http://schemas.microsoft.com/office/drawing/2014/main" id="{77C0DF9F-0A4C-BBD2-1E70-7809DF26C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" y="428545"/>
            <a:ext cx="10691813" cy="7014246"/>
          </a:xfrm>
          <a:prstGeom prst="rect">
            <a:avLst/>
          </a:prstGeom>
        </p:spPr>
      </p:pic>
      <p:sp>
        <p:nvSpPr>
          <p:cNvPr id="53" name="PoljeZBesedilom 52">
            <a:extLst>
              <a:ext uri="{FF2B5EF4-FFF2-40B4-BE49-F238E27FC236}">
                <a16:creationId xmlns:a16="http://schemas.microsoft.com/office/drawing/2014/main" id="{5BA1B1DA-B2BB-DE42-E4F7-FC0F0B2E47C7}"/>
              </a:ext>
            </a:extLst>
          </p:cNvPr>
          <p:cNvSpPr txBox="1"/>
          <p:nvPr/>
        </p:nvSpPr>
        <p:spPr>
          <a:xfrm>
            <a:off x="0" y="705"/>
            <a:ext cx="10691813" cy="281295"/>
          </a:xfrm>
          <a:prstGeom prst="rect">
            <a:avLst/>
          </a:prstGeom>
          <a:solidFill>
            <a:srgbClr val="FEE6A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b="1" dirty="0"/>
              <a:t>ZGODOVINA</a:t>
            </a:r>
            <a:endParaRPr lang="sl-SI" sz="1200" dirty="0"/>
          </a:p>
        </p:txBody>
      </p:sp>
      <p:sp>
        <p:nvSpPr>
          <p:cNvPr id="9" name="PoljeZBesedilom 8">
            <a:extLst>
              <a:ext uri="{FF2B5EF4-FFF2-40B4-BE49-F238E27FC236}">
                <a16:creationId xmlns:a16="http://schemas.microsoft.com/office/drawing/2014/main" id="{3B7B863C-C70F-C005-7CD6-CB7BCE558B36}"/>
              </a:ext>
            </a:extLst>
          </p:cNvPr>
          <p:cNvSpPr txBox="1"/>
          <p:nvPr/>
        </p:nvSpPr>
        <p:spPr>
          <a:xfrm>
            <a:off x="10158741" y="27861"/>
            <a:ext cx="436474" cy="226985"/>
          </a:xfrm>
          <a:prstGeom prst="rect">
            <a:avLst/>
          </a:prstGeom>
          <a:solidFill>
            <a:srgbClr val="FEFAF8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sl-SI" sz="875" dirty="0"/>
              <a:t>1</a:t>
            </a:r>
          </a:p>
        </p:txBody>
      </p:sp>
      <p:sp>
        <p:nvSpPr>
          <p:cNvPr id="29" name="PoljeZBesedilom 28">
            <a:extLst>
              <a:ext uri="{FF2B5EF4-FFF2-40B4-BE49-F238E27FC236}">
                <a16:creationId xmlns:a16="http://schemas.microsoft.com/office/drawing/2014/main" id="{D7C76AB6-09FA-2BDC-D802-D5481EAFD3C8}"/>
              </a:ext>
            </a:extLst>
          </p:cNvPr>
          <p:cNvSpPr txBox="1"/>
          <p:nvPr/>
        </p:nvSpPr>
        <p:spPr>
          <a:xfrm>
            <a:off x="3683606" y="531554"/>
            <a:ext cx="3324600" cy="1200329"/>
          </a:xfrm>
          <a:prstGeom prst="rect">
            <a:avLst/>
          </a:prstGeom>
          <a:solidFill>
            <a:srgbClr val="FEE6A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VRSTE ZGODOVINE (4)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36" name="PoljeZBesedilom 35">
            <a:extLst>
              <a:ext uri="{FF2B5EF4-FFF2-40B4-BE49-F238E27FC236}">
                <a16:creationId xmlns:a16="http://schemas.microsoft.com/office/drawing/2014/main" id="{F12034A6-BAA4-E879-9F5D-D9CC06C47117}"/>
              </a:ext>
            </a:extLst>
          </p:cNvPr>
          <p:cNvSpPr txBox="1"/>
          <p:nvPr/>
        </p:nvSpPr>
        <p:spPr>
          <a:xfrm>
            <a:off x="117860" y="2445730"/>
            <a:ext cx="3322132" cy="1200329"/>
          </a:xfrm>
          <a:prstGeom prst="rect">
            <a:avLst/>
          </a:prstGeom>
          <a:solidFill>
            <a:srgbClr val="FEE6A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ZGODOVINA KOT VEDA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4" name="PoljeZBesedilom 3">
            <a:extLst>
              <a:ext uri="{FF2B5EF4-FFF2-40B4-BE49-F238E27FC236}">
                <a16:creationId xmlns:a16="http://schemas.microsoft.com/office/drawing/2014/main" id="{193998A3-BB6F-45BE-4501-EF9E5949CFC0}"/>
              </a:ext>
            </a:extLst>
          </p:cNvPr>
          <p:cNvSpPr txBox="1"/>
          <p:nvPr/>
        </p:nvSpPr>
        <p:spPr>
          <a:xfrm>
            <a:off x="211923" y="2731901"/>
            <a:ext cx="3063295" cy="830997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Kakšna veda je zgodovina in zakaj?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38" name="PoljeZBesedilom 37">
            <a:extLst>
              <a:ext uri="{FF2B5EF4-FFF2-40B4-BE49-F238E27FC236}">
                <a16:creationId xmlns:a16="http://schemas.microsoft.com/office/drawing/2014/main" id="{B5A5D8BA-67D5-8FA0-A13A-3AF5AA7E5BD3}"/>
              </a:ext>
            </a:extLst>
          </p:cNvPr>
          <p:cNvSpPr txBox="1"/>
          <p:nvPr/>
        </p:nvSpPr>
        <p:spPr>
          <a:xfrm>
            <a:off x="218488" y="2735859"/>
            <a:ext cx="3063295" cy="830997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Zgodovina je humanistična veda, saj je v ospredju človek.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Zgodovina je tudi družboslovna veda, saj proučuje življenje ljudi v družbi.</a:t>
            </a:r>
          </a:p>
        </p:txBody>
      </p:sp>
      <p:sp>
        <p:nvSpPr>
          <p:cNvPr id="39" name="PoljeZBesedilom 38">
            <a:extLst>
              <a:ext uri="{FF2B5EF4-FFF2-40B4-BE49-F238E27FC236}">
                <a16:creationId xmlns:a16="http://schemas.microsoft.com/office/drawing/2014/main" id="{5F4766AD-1F96-BCA2-CECB-DFAFE724AC3E}"/>
              </a:ext>
            </a:extLst>
          </p:cNvPr>
          <p:cNvSpPr txBox="1"/>
          <p:nvPr/>
        </p:nvSpPr>
        <p:spPr>
          <a:xfrm>
            <a:off x="115114" y="3990575"/>
            <a:ext cx="3324600" cy="1938992"/>
          </a:xfrm>
          <a:prstGeom prst="rect">
            <a:avLst/>
          </a:prstGeom>
          <a:solidFill>
            <a:srgbClr val="FEE6A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ZGODOVINSKI POJMI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5" name="PoljeZBesedilom 4">
            <a:extLst>
              <a:ext uri="{FF2B5EF4-FFF2-40B4-BE49-F238E27FC236}">
                <a16:creationId xmlns:a16="http://schemas.microsoft.com/office/drawing/2014/main" id="{70B37D16-7FAA-7E79-AF4C-B716887910CB}"/>
              </a:ext>
            </a:extLst>
          </p:cNvPr>
          <p:cNvSpPr txBox="1"/>
          <p:nvPr/>
        </p:nvSpPr>
        <p:spPr>
          <a:xfrm>
            <a:off x="218849" y="4284986"/>
            <a:ext cx="3099937" cy="1569660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Razloži pojme dogodek, pojav, proces, zgodovina, zgodba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41" name="PoljeZBesedilom 40">
            <a:extLst>
              <a:ext uri="{FF2B5EF4-FFF2-40B4-BE49-F238E27FC236}">
                <a16:creationId xmlns:a16="http://schemas.microsoft.com/office/drawing/2014/main" id="{31FAD6F4-F755-1AF5-8E6A-DAB32288A750}"/>
              </a:ext>
            </a:extLst>
          </p:cNvPr>
          <p:cNvSpPr txBox="1"/>
          <p:nvPr/>
        </p:nvSpPr>
        <p:spPr>
          <a:xfrm>
            <a:off x="215742" y="4280704"/>
            <a:ext cx="3099937" cy="1569660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Dogodek: nekaj, kar se je zgodilo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Pojav: obstoj nečesa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Proces: med seboj povezani pojavi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Zgodovina: podatki, viri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Zgodba: 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zgodovinski spomin na dogodke,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Vključuje tudi izmišljene dogodke,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Ohranja se z ustnim izročilom.</a:t>
            </a:r>
          </a:p>
        </p:txBody>
      </p:sp>
      <p:sp>
        <p:nvSpPr>
          <p:cNvPr id="42" name="PoljeZBesedilom 41">
            <a:extLst>
              <a:ext uri="{FF2B5EF4-FFF2-40B4-BE49-F238E27FC236}">
                <a16:creationId xmlns:a16="http://schemas.microsoft.com/office/drawing/2014/main" id="{D4FA0CBD-7E3B-C8C6-3CE4-877B2F10D3FB}"/>
              </a:ext>
            </a:extLst>
          </p:cNvPr>
          <p:cNvSpPr txBox="1"/>
          <p:nvPr/>
        </p:nvSpPr>
        <p:spPr>
          <a:xfrm>
            <a:off x="144161" y="6280131"/>
            <a:ext cx="3322132" cy="830997"/>
          </a:xfrm>
          <a:prstGeom prst="rect">
            <a:avLst/>
          </a:prstGeom>
          <a:solidFill>
            <a:srgbClr val="FEE6A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POMEN ZGODOVINE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6" name="PoljeZBesedilom 5">
            <a:extLst>
              <a:ext uri="{FF2B5EF4-FFF2-40B4-BE49-F238E27FC236}">
                <a16:creationId xmlns:a16="http://schemas.microsoft.com/office/drawing/2014/main" id="{78C279DE-A30C-320B-E9DB-C77757A41465}"/>
              </a:ext>
            </a:extLst>
          </p:cNvPr>
          <p:cNvSpPr txBox="1"/>
          <p:nvPr/>
        </p:nvSpPr>
        <p:spPr>
          <a:xfrm>
            <a:off x="257969" y="6577089"/>
            <a:ext cx="3079279" cy="461665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Kakšen je pomen poznavanja zgodovine?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43" name="PoljeZBesedilom 42">
            <a:extLst>
              <a:ext uri="{FF2B5EF4-FFF2-40B4-BE49-F238E27FC236}">
                <a16:creationId xmlns:a16="http://schemas.microsoft.com/office/drawing/2014/main" id="{04E86B61-CD3F-5D79-9BEA-072DD891EC0F}"/>
              </a:ext>
            </a:extLst>
          </p:cNvPr>
          <p:cNvSpPr txBox="1"/>
          <p:nvPr/>
        </p:nvSpPr>
        <p:spPr>
          <a:xfrm>
            <a:off x="262979" y="6585422"/>
            <a:ext cx="3079279" cy="461665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Brez poznavanja zgodovine ne bi mogli razumeti sedanjosti</a:t>
            </a:r>
          </a:p>
        </p:txBody>
      </p:sp>
      <p:sp>
        <p:nvSpPr>
          <p:cNvPr id="48" name="PoljeZBesedilom 47">
            <a:extLst>
              <a:ext uri="{FF2B5EF4-FFF2-40B4-BE49-F238E27FC236}">
                <a16:creationId xmlns:a16="http://schemas.microsoft.com/office/drawing/2014/main" id="{69E9E4A6-F27F-E83F-B82F-C69D7596C813}"/>
              </a:ext>
            </a:extLst>
          </p:cNvPr>
          <p:cNvSpPr txBox="1"/>
          <p:nvPr/>
        </p:nvSpPr>
        <p:spPr>
          <a:xfrm>
            <a:off x="117860" y="531554"/>
            <a:ext cx="3324600" cy="1569660"/>
          </a:xfrm>
          <a:prstGeom prst="rect">
            <a:avLst/>
          </a:prstGeom>
          <a:solidFill>
            <a:srgbClr val="FEE6A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PREDMET ZGODOVINE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3" name="PoljeZBesedilom 2">
            <a:extLst>
              <a:ext uri="{FF2B5EF4-FFF2-40B4-BE49-F238E27FC236}">
                <a16:creationId xmlns:a16="http://schemas.microsoft.com/office/drawing/2014/main" id="{E73BF332-AC34-B7D7-C113-D90AFBFC26FF}"/>
              </a:ext>
            </a:extLst>
          </p:cNvPr>
          <p:cNvSpPr txBox="1"/>
          <p:nvPr/>
        </p:nvSpPr>
        <p:spPr>
          <a:xfrm>
            <a:off x="251225" y="814619"/>
            <a:ext cx="3079279" cy="1200329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Kaj proučuje in ugotavlja zgodovina?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Kaj ugotavlja?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Kaj določa dogodkom?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C82F112B-1E85-FF60-A0AF-0E59550D98E7}"/>
              </a:ext>
            </a:extLst>
          </p:cNvPr>
          <p:cNvSpPr txBox="1"/>
          <p:nvPr/>
        </p:nvSpPr>
        <p:spPr>
          <a:xfrm>
            <a:off x="257968" y="813459"/>
            <a:ext cx="3079279" cy="1200329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Zgodovina preučuje vse, kar se je zgodilo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Ugotavlja vzroke in posledice zgodovinskih dogodkov, pojavov in procesov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Dogodkom določa časovno sosledje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Dogodke med seboj primerja in ocenjuje njihov pomen</a:t>
            </a:r>
          </a:p>
        </p:txBody>
      </p:sp>
      <p:sp>
        <p:nvSpPr>
          <p:cNvPr id="50" name="PoljeZBesedilom 49">
            <a:extLst>
              <a:ext uri="{FF2B5EF4-FFF2-40B4-BE49-F238E27FC236}">
                <a16:creationId xmlns:a16="http://schemas.microsoft.com/office/drawing/2014/main" id="{504477C8-C17C-15E3-8BDD-33E80982C7A7}"/>
              </a:ext>
            </a:extLst>
          </p:cNvPr>
          <p:cNvSpPr txBox="1"/>
          <p:nvPr/>
        </p:nvSpPr>
        <p:spPr>
          <a:xfrm>
            <a:off x="3812671" y="813459"/>
            <a:ext cx="3079279" cy="830997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Svetovna,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Regionalna,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Narodna,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Krajevna</a:t>
            </a:r>
          </a:p>
        </p:txBody>
      </p:sp>
      <p:sp>
        <p:nvSpPr>
          <p:cNvPr id="51" name="PoljeZBesedilom 50">
            <a:extLst>
              <a:ext uri="{FF2B5EF4-FFF2-40B4-BE49-F238E27FC236}">
                <a16:creationId xmlns:a16="http://schemas.microsoft.com/office/drawing/2014/main" id="{5533C276-719A-3ED4-B36D-EF1A72FBE8CF}"/>
              </a:ext>
            </a:extLst>
          </p:cNvPr>
          <p:cNvSpPr txBox="1"/>
          <p:nvPr/>
        </p:nvSpPr>
        <p:spPr>
          <a:xfrm>
            <a:off x="3682511" y="1831418"/>
            <a:ext cx="3324600" cy="1754326"/>
          </a:xfrm>
          <a:prstGeom prst="rect">
            <a:avLst/>
          </a:prstGeom>
          <a:solidFill>
            <a:srgbClr val="FEE6A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POMOŽNE ZGODOVINSKE VEDE (7)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52" name="PoljeZBesedilom 51">
            <a:extLst>
              <a:ext uri="{FF2B5EF4-FFF2-40B4-BE49-F238E27FC236}">
                <a16:creationId xmlns:a16="http://schemas.microsoft.com/office/drawing/2014/main" id="{DF1A9A19-599C-713D-23AD-1D6C4454B69C}"/>
              </a:ext>
            </a:extLst>
          </p:cNvPr>
          <p:cNvSpPr txBox="1"/>
          <p:nvPr/>
        </p:nvSpPr>
        <p:spPr>
          <a:xfrm>
            <a:off x="3811576" y="2113323"/>
            <a:ext cx="3079279" cy="1384995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Paleografija – veda o starih pisavah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Kronologija – veda o računanju časa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Diplomatika – veda o srednjeveških listinah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Heraldika – veda o grbih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Numizmatika – veda o kovancih, novcih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Epigrafika – Veda o zapisih na trd material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Arhivistika – veda o delu z arhiv.  gradivom</a:t>
            </a:r>
          </a:p>
        </p:txBody>
      </p:sp>
      <p:sp>
        <p:nvSpPr>
          <p:cNvPr id="54" name="PoljeZBesedilom 53">
            <a:extLst>
              <a:ext uri="{FF2B5EF4-FFF2-40B4-BE49-F238E27FC236}">
                <a16:creationId xmlns:a16="http://schemas.microsoft.com/office/drawing/2014/main" id="{4A6344C6-90D2-5C3F-E707-4DC5BC72C9E5}"/>
              </a:ext>
            </a:extLst>
          </p:cNvPr>
          <p:cNvSpPr txBox="1"/>
          <p:nvPr/>
        </p:nvSpPr>
        <p:spPr>
          <a:xfrm>
            <a:off x="3682511" y="3714810"/>
            <a:ext cx="6894188" cy="3416320"/>
          </a:xfrm>
          <a:prstGeom prst="rect">
            <a:avLst/>
          </a:prstGeom>
          <a:solidFill>
            <a:srgbClr val="FEE6A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ZGODOVINSKI VIRI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8" name="PoljeZBesedilom 7">
            <a:extLst>
              <a:ext uri="{FF2B5EF4-FFF2-40B4-BE49-F238E27FC236}">
                <a16:creationId xmlns:a16="http://schemas.microsoft.com/office/drawing/2014/main" id="{8DE2E39F-AB1F-F7B7-CCE9-9806B6EA06FB}"/>
              </a:ext>
            </a:extLst>
          </p:cNvPr>
          <p:cNvSpPr txBox="1"/>
          <p:nvPr/>
        </p:nvSpPr>
        <p:spPr>
          <a:xfrm>
            <a:off x="3812039" y="4955535"/>
            <a:ext cx="3079279" cy="1015663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Kaj so materialni viri?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Kako jim še drugače rečemo?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Kdo jih odkriva?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Kje jih hranijo?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10" name="PoljeZBesedilom 9">
            <a:extLst>
              <a:ext uri="{FF2B5EF4-FFF2-40B4-BE49-F238E27FC236}">
                <a16:creationId xmlns:a16="http://schemas.microsoft.com/office/drawing/2014/main" id="{BA45A2BA-24FE-58C3-7262-CACD355CD856}"/>
              </a:ext>
            </a:extLst>
          </p:cNvPr>
          <p:cNvSpPr txBox="1"/>
          <p:nvPr/>
        </p:nvSpPr>
        <p:spPr>
          <a:xfrm>
            <a:off x="3817358" y="6036328"/>
            <a:ext cx="3079279" cy="1015663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Kaj so pisni viri?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Kdo je izumil prvio pisavo?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Kje shranjujejo pisne vire?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55" name="PoljeZBesedilom 54">
            <a:extLst>
              <a:ext uri="{FF2B5EF4-FFF2-40B4-BE49-F238E27FC236}">
                <a16:creationId xmlns:a16="http://schemas.microsoft.com/office/drawing/2014/main" id="{B2B39110-5E85-D01A-DDBD-8E1131139990}"/>
              </a:ext>
            </a:extLst>
          </p:cNvPr>
          <p:cNvSpPr txBox="1"/>
          <p:nvPr/>
        </p:nvSpPr>
        <p:spPr>
          <a:xfrm>
            <a:off x="3811576" y="4969367"/>
            <a:ext cx="3079279" cy="1015663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Materialni ali tvarni viri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Ostanki zgradb, najdeno orodje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Edini vir za najstarejše obdobje zgod.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Odkrivajo jih arheologi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Shranjeni so v muzejih</a:t>
            </a:r>
          </a:p>
        </p:txBody>
      </p:sp>
      <p:sp>
        <p:nvSpPr>
          <p:cNvPr id="11" name="PoljeZBesedilom 10">
            <a:extLst>
              <a:ext uri="{FF2B5EF4-FFF2-40B4-BE49-F238E27FC236}">
                <a16:creationId xmlns:a16="http://schemas.microsoft.com/office/drawing/2014/main" id="{3A309763-FA4C-BF6A-5959-D4B5958B4BF0}"/>
              </a:ext>
            </a:extLst>
          </p:cNvPr>
          <p:cNvSpPr txBox="1"/>
          <p:nvPr/>
        </p:nvSpPr>
        <p:spPr>
          <a:xfrm>
            <a:off x="7370212" y="3959109"/>
            <a:ext cx="3079279" cy="830997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Kaj veš o ustnih virih?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56" name="PoljeZBesedilom 55">
            <a:extLst>
              <a:ext uri="{FF2B5EF4-FFF2-40B4-BE49-F238E27FC236}">
                <a16:creationId xmlns:a16="http://schemas.microsoft.com/office/drawing/2014/main" id="{381D9A13-4B21-A667-BC1D-58FE6DBD9A08}"/>
              </a:ext>
            </a:extLst>
          </p:cNvPr>
          <p:cNvSpPr txBox="1"/>
          <p:nvPr/>
        </p:nvSpPr>
        <p:spPr>
          <a:xfrm>
            <a:off x="3823466" y="6049563"/>
            <a:ext cx="3079279" cy="1015663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Pisni viri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Listine, rokopisi, kodeksi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Poznamo jih za obdobje zadnjih 5000 let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Prvo pisavo so razvili Sumerci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Shranjeni so v arhivih</a:t>
            </a:r>
          </a:p>
        </p:txBody>
      </p:sp>
      <p:sp>
        <p:nvSpPr>
          <p:cNvPr id="12" name="PoljeZBesedilom 11">
            <a:extLst>
              <a:ext uri="{FF2B5EF4-FFF2-40B4-BE49-F238E27FC236}">
                <a16:creationId xmlns:a16="http://schemas.microsoft.com/office/drawing/2014/main" id="{393FA400-91C6-96EA-A16E-77C2AC83B682}"/>
              </a:ext>
            </a:extLst>
          </p:cNvPr>
          <p:cNvSpPr txBox="1"/>
          <p:nvPr/>
        </p:nvSpPr>
        <p:spPr>
          <a:xfrm>
            <a:off x="7379749" y="4895534"/>
            <a:ext cx="3079279" cy="461665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Katera je zadnja vrsta zgodovinskih virov in kaj mednje uvrščamo?</a:t>
            </a:r>
          </a:p>
        </p:txBody>
      </p:sp>
      <p:sp>
        <p:nvSpPr>
          <p:cNvPr id="57" name="PoljeZBesedilom 56">
            <a:extLst>
              <a:ext uri="{FF2B5EF4-FFF2-40B4-BE49-F238E27FC236}">
                <a16:creationId xmlns:a16="http://schemas.microsoft.com/office/drawing/2014/main" id="{CC8EBE4D-3B29-F61C-3714-9C7305B8533C}"/>
              </a:ext>
            </a:extLst>
          </p:cNvPr>
          <p:cNvSpPr txBox="1"/>
          <p:nvPr/>
        </p:nvSpPr>
        <p:spPr>
          <a:xfrm>
            <a:off x="7370212" y="3956075"/>
            <a:ext cx="3079279" cy="830997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Ustni viri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Miti, bajke, legende, anekdote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Do iznajdbe pisave so bili edini način za ohranitev ljudskega izročila</a:t>
            </a:r>
          </a:p>
        </p:txBody>
      </p:sp>
      <p:sp>
        <p:nvSpPr>
          <p:cNvPr id="7" name="PoljeZBesedilom 6">
            <a:extLst>
              <a:ext uri="{FF2B5EF4-FFF2-40B4-BE49-F238E27FC236}">
                <a16:creationId xmlns:a16="http://schemas.microsoft.com/office/drawing/2014/main" id="{CEE4B281-4091-541F-EAE3-025F39E4701A}"/>
              </a:ext>
            </a:extLst>
          </p:cNvPr>
          <p:cNvSpPr txBox="1"/>
          <p:nvPr/>
        </p:nvSpPr>
        <p:spPr>
          <a:xfrm>
            <a:off x="3812671" y="4083873"/>
            <a:ext cx="3079279" cy="830997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Kaj mora dobro znati zgodovinar v povezavi z viri?</a:t>
            </a:r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58" name="PoljeZBesedilom 57">
            <a:extLst>
              <a:ext uri="{FF2B5EF4-FFF2-40B4-BE49-F238E27FC236}">
                <a16:creationId xmlns:a16="http://schemas.microsoft.com/office/drawing/2014/main" id="{84AE1EC2-8F97-6FB5-8153-D08041061A18}"/>
              </a:ext>
            </a:extLst>
          </p:cNvPr>
          <p:cNvSpPr txBox="1"/>
          <p:nvPr/>
        </p:nvSpPr>
        <p:spPr>
          <a:xfrm>
            <a:off x="7380844" y="4898568"/>
            <a:ext cx="3079279" cy="461665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Avdio-vizualni viri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Slikovno gradivo in zvočni zapisi</a:t>
            </a:r>
          </a:p>
        </p:txBody>
      </p:sp>
      <p:sp>
        <p:nvSpPr>
          <p:cNvPr id="59" name="PoljeZBesedilom 58">
            <a:extLst>
              <a:ext uri="{FF2B5EF4-FFF2-40B4-BE49-F238E27FC236}">
                <a16:creationId xmlns:a16="http://schemas.microsoft.com/office/drawing/2014/main" id="{B59FCF70-BA01-5192-2164-EB8ECDDAE478}"/>
              </a:ext>
            </a:extLst>
          </p:cNvPr>
          <p:cNvSpPr txBox="1"/>
          <p:nvPr/>
        </p:nvSpPr>
        <p:spPr>
          <a:xfrm>
            <a:off x="3823466" y="4080358"/>
            <a:ext cx="3079279" cy="830997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POMEMBNO</a:t>
            </a:r>
          </a:p>
          <a:p>
            <a:r>
              <a:rPr lang="sl-SI" sz="1200" noProof="1"/>
              <a:t>Zgodovinar mora znati presoditi, ali so zgodovinski viri pristni ali so ponaredki (falsifikati)</a:t>
            </a:r>
          </a:p>
        </p:txBody>
      </p:sp>
      <p:sp>
        <p:nvSpPr>
          <p:cNvPr id="13" name="PoljeZBesedilom 12">
            <a:extLst>
              <a:ext uri="{FF2B5EF4-FFF2-40B4-BE49-F238E27FC236}">
                <a16:creationId xmlns:a16="http://schemas.microsoft.com/office/drawing/2014/main" id="{67089F31-9817-DE85-1DCC-E5DFCAB6F406}"/>
              </a:ext>
            </a:extLst>
          </p:cNvPr>
          <p:cNvSpPr txBox="1"/>
          <p:nvPr/>
        </p:nvSpPr>
        <p:spPr>
          <a:xfrm>
            <a:off x="7397255" y="5495566"/>
            <a:ext cx="3079279" cy="1569660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Kako ločimo zgodovinske vire glede na prenos?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60" name="PoljeZBesedilom 59">
            <a:extLst>
              <a:ext uri="{FF2B5EF4-FFF2-40B4-BE49-F238E27FC236}">
                <a16:creationId xmlns:a16="http://schemas.microsoft.com/office/drawing/2014/main" id="{9C70FC26-C4E2-401A-E315-CB9D9571AEFD}"/>
              </a:ext>
            </a:extLst>
          </p:cNvPr>
          <p:cNvSpPr txBox="1"/>
          <p:nvPr/>
        </p:nvSpPr>
        <p:spPr>
          <a:xfrm>
            <a:off x="7405854" y="5504000"/>
            <a:ext cx="3079279" cy="1569660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Vrste virov glede na prenos: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Viri prve roke (primarni): avtor ima neposreden stik z dogodki in pojavi, o katerih priča.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Viri druge roke (sekundarni): med dogodki in avtorjem, ki o njih priča, je več posrednikov, zato je vir manj zanesljiv. </a:t>
            </a:r>
          </a:p>
        </p:txBody>
      </p:sp>
    </p:spTree>
    <p:extLst>
      <p:ext uri="{BB962C8B-B14F-4D97-AF65-F5344CB8AC3E}">
        <p14:creationId xmlns:p14="http://schemas.microsoft.com/office/powerpoint/2010/main" val="84863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9" grpId="0" animBg="1"/>
      <p:bldP spid="29" grpId="0" animBg="1"/>
      <p:bldP spid="36" grpId="0" animBg="1"/>
      <p:bldP spid="4" grpId="0" animBg="1"/>
      <p:bldP spid="38" grpId="0" animBg="1"/>
      <p:bldP spid="39" grpId="0" animBg="1"/>
      <p:bldP spid="5" grpId="0" animBg="1"/>
      <p:bldP spid="41" grpId="0" animBg="1"/>
      <p:bldP spid="42" grpId="0" animBg="1"/>
      <p:bldP spid="6" grpId="0" animBg="1"/>
      <p:bldP spid="43" grpId="0" animBg="1"/>
      <p:bldP spid="48" grpId="0" animBg="1"/>
      <p:bldP spid="3" grpId="0" animBg="1"/>
      <p:bldP spid="2" grpId="0" animBg="1"/>
      <p:bldP spid="50" grpId="0" animBg="1"/>
      <p:bldP spid="51" grpId="0" animBg="1"/>
      <p:bldP spid="52" grpId="0" animBg="1"/>
      <p:bldP spid="54" grpId="0" animBg="1"/>
      <p:bldP spid="8" grpId="0" animBg="1"/>
      <p:bldP spid="10" grpId="0" animBg="1"/>
      <p:bldP spid="55" grpId="0" animBg="1"/>
      <p:bldP spid="11" grpId="0" animBg="1"/>
      <p:bldP spid="56" grpId="0" animBg="1"/>
      <p:bldP spid="12" grpId="0" animBg="1"/>
      <p:bldP spid="57" grpId="0" animBg="1"/>
      <p:bldP spid="7" grpId="0" animBg="1"/>
      <p:bldP spid="58" grpId="0" animBg="1"/>
      <p:bldP spid="59" grpId="0" animBg="1"/>
      <p:bldP spid="13" grpId="0" animBg="1"/>
      <p:bldP spid="6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4F678-85F8-E7A3-4332-2100E2A9D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A37481C1-9A7E-EB1C-EDD5-FAD2401A864C}"/>
              </a:ext>
            </a:extLst>
          </p:cNvPr>
          <p:cNvGraphicFramePr>
            <a:graphicFrameLocks noGrp="1"/>
          </p:cNvGraphicFramePr>
          <p:nvPr/>
        </p:nvGraphicFramePr>
        <p:xfrm>
          <a:off x="1" y="12"/>
          <a:ext cx="10691812" cy="7559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1812">
                  <a:extLst>
                    <a:ext uri="{9D8B030D-6E8A-4147-A177-3AD203B41FA5}">
                      <a16:colId xmlns:a16="http://schemas.microsoft.com/office/drawing/2014/main" val="1871136473"/>
                    </a:ext>
                  </a:extLst>
                </a:gridCol>
              </a:tblGrid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68874"/>
                  </a:ext>
                </a:extLst>
              </a:tr>
              <a:tr h="278627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50459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74067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35265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47721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5641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00381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90584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552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3319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97698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540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9845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74388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68634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33710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0883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86589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02913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262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821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91966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85133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088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10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0792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57883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917632"/>
                  </a:ext>
                </a:extLst>
              </a:tr>
            </a:tbl>
          </a:graphicData>
        </a:graphic>
      </p:graphicFrame>
      <p:pic>
        <p:nvPicPr>
          <p:cNvPr id="38" name="Slika 37">
            <a:extLst>
              <a:ext uri="{FF2B5EF4-FFF2-40B4-BE49-F238E27FC236}">
                <a16:creationId xmlns:a16="http://schemas.microsoft.com/office/drawing/2014/main" id="{83093E96-BBEC-414D-B2B9-B2FD07C9E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2" y="1359794"/>
            <a:ext cx="10357881" cy="5993506"/>
          </a:xfrm>
          <a:prstGeom prst="rect">
            <a:avLst/>
          </a:prstGeom>
        </p:spPr>
      </p:pic>
      <p:sp>
        <p:nvSpPr>
          <p:cNvPr id="53" name="PoljeZBesedilom 52">
            <a:extLst>
              <a:ext uri="{FF2B5EF4-FFF2-40B4-BE49-F238E27FC236}">
                <a16:creationId xmlns:a16="http://schemas.microsoft.com/office/drawing/2014/main" id="{DD95E410-F262-93EE-06FC-55A679A7527A}"/>
              </a:ext>
            </a:extLst>
          </p:cNvPr>
          <p:cNvSpPr txBox="1"/>
          <p:nvPr/>
        </p:nvSpPr>
        <p:spPr>
          <a:xfrm>
            <a:off x="0" y="705"/>
            <a:ext cx="10691813" cy="281295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b="1" dirty="0"/>
              <a:t>PRAZGODOVINA </a:t>
            </a:r>
            <a:r>
              <a:rPr lang="sl-SI" sz="1200" dirty="0"/>
              <a:t>– ŽIVLJENJE LJUDI V PALEOLITIKU IN MEZOLITIKU</a:t>
            </a:r>
          </a:p>
        </p:txBody>
      </p:sp>
      <p:sp>
        <p:nvSpPr>
          <p:cNvPr id="9" name="PoljeZBesedilom 8">
            <a:extLst>
              <a:ext uri="{FF2B5EF4-FFF2-40B4-BE49-F238E27FC236}">
                <a16:creationId xmlns:a16="http://schemas.microsoft.com/office/drawing/2014/main" id="{0A482763-B82C-9995-A099-63AF6ACFBE40}"/>
              </a:ext>
            </a:extLst>
          </p:cNvPr>
          <p:cNvSpPr txBox="1"/>
          <p:nvPr/>
        </p:nvSpPr>
        <p:spPr>
          <a:xfrm>
            <a:off x="10158741" y="27861"/>
            <a:ext cx="436474" cy="226985"/>
          </a:xfrm>
          <a:prstGeom prst="rect">
            <a:avLst/>
          </a:prstGeom>
          <a:solidFill>
            <a:srgbClr val="FEFAF8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sl-SI" sz="875" dirty="0"/>
              <a:t>10</a:t>
            </a:r>
          </a:p>
        </p:txBody>
      </p:sp>
      <p:grpSp>
        <p:nvGrpSpPr>
          <p:cNvPr id="27" name="Skupina 26">
            <a:extLst>
              <a:ext uri="{FF2B5EF4-FFF2-40B4-BE49-F238E27FC236}">
                <a16:creationId xmlns:a16="http://schemas.microsoft.com/office/drawing/2014/main" id="{6DE81355-7CC8-D2A0-8FBB-369E3937B9AC}"/>
              </a:ext>
            </a:extLst>
          </p:cNvPr>
          <p:cNvGrpSpPr/>
          <p:nvPr/>
        </p:nvGrpSpPr>
        <p:grpSpPr>
          <a:xfrm>
            <a:off x="100584" y="364708"/>
            <a:ext cx="10494631" cy="742961"/>
            <a:chOff x="70308" y="391862"/>
            <a:chExt cx="9740397" cy="742961"/>
          </a:xfrm>
        </p:grpSpPr>
        <p:sp>
          <p:nvSpPr>
            <p:cNvPr id="11" name="PoljeZBesedilom 10">
              <a:extLst>
                <a:ext uri="{FF2B5EF4-FFF2-40B4-BE49-F238E27FC236}">
                  <a16:creationId xmlns:a16="http://schemas.microsoft.com/office/drawing/2014/main" id="{D049A4F1-5549-9336-8D75-2252DEC7EE6D}"/>
                </a:ext>
              </a:extLst>
            </p:cNvPr>
            <p:cNvSpPr txBox="1"/>
            <p:nvPr/>
          </p:nvSpPr>
          <p:spPr>
            <a:xfrm>
              <a:off x="70308" y="391862"/>
              <a:ext cx="4864806" cy="281295"/>
            </a:xfrm>
            <a:prstGeom prst="rect">
              <a:avLst/>
            </a:prstGeom>
            <a:solidFill>
              <a:srgbClr val="EEE9E6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KAMENA DOBA</a:t>
              </a:r>
            </a:p>
          </p:txBody>
        </p:sp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3B3DFF74-73D7-A59A-D113-00ACCA70B1DA}"/>
                </a:ext>
              </a:extLst>
            </p:cNvPr>
            <p:cNvSpPr txBox="1"/>
            <p:nvPr/>
          </p:nvSpPr>
          <p:spPr>
            <a:xfrm>
              <a:off x="70308" y="673158"/>
              <a:ext cx="1621602" cy="461665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PALEOLITIK</a:t>
              </a:r>
            </a:p>
            <a:p>
              <a:pPr algn="ctr"/>
              <a:r>
                <a:rPr lang="sl-SI" sz="1200" noProof="1"/>
                <a:t>2,5 mio – 10.000 pr. Kr.</a:t>
              </a:r>
            </a:p>
          </p:txBody>
        </p:sp>
        <p:sp>
          <p:nvSpPr>
            <p:cNvPr id="13" name="PoljeZBesedilom 12">
              <a:extLst>
                <a:ext uri="{FF2B5EF4-FFF2-40B4-BE49-F238E27FC236}">
                  <a16:creationId xmlns:a16="http://schemas.microsoft.com/office/drawing/2014/main" id="{AEA7BF2D-62A3-CE7D-0DE5-49CDF158D352}"/>
                </a:ext>
              </a:extLst>
            </p:cNvPr>
            <p:cNvSpPr txBox="1"/>
            <p:nvPr/>
          </p:nvSpPr>
          <p:spPr>
            <a:xfrm>
              <a:off x="1691910" y="673158"/>
              <a:ext cx="1621602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MEZOLITIK</a:t>
              </a:r>
            </a:p>
            <a:p>
              <a:pPr algn="ctr"/>
              <a:r>
                <a:rPr lang="sl-SI" sz="1200" noProof="1"/>
                <a:t>10.000 – 8.500 pr. Kr.</a:t>
              </a:r>
            </a:p>
          </p:txBody>
        </p:sp>
        <p:sp>
          <p:nvSpPr>
            <p:cNvPr id="21" name="PoljeZBesedilom 20">
              <a:extLst>
                <a:ext uri="{FF2B5EF4-FFF2-40B4-BE49-F238E27FC236}">
                  <a16:creationId xmlns:a16="http://schemas.microsoft.com/office/drawing/2014/main" id="{1364A7EC-2582-F03E-B4D8-5C2336B0B4F1}"/>
                </a:ext>
              </a:extLst>
            </p:cNvPr>
            <p:cNvSpPr txBox="1"/>
            <p:nvPr/>
          </p:nvSpPr>
          <p:spPr>
            <a:xfrm>
              <a:off x="3313512" y="673157"/>
              <a:ext cx="1621602" cy="461665"/>
            </a:xfrm>
            <a:prstGeom prst="rect">
              <a:avLst/>
            </a:prstGeom>
            <a:solidFill>
              <a:srgbClr val="F7F5F3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NEOLITIK</a:t>
              </a:r>
            </a:p>
            <a:p>
              <a:pPr algn="ctr"/>
              <a:r>
                <a:rPr lang="sl-SI" sz="1200" noProof="1"/>
                <a:t>8.500 – 6.000 pr. Kr.</a:t>
              </a:r>
            </a:p>
          </p:txBody>
        </p:sp>
        <p:sp>
          <p:nvSpPr>
            <p:cNvPr id="22" name="PoljeZBesedilom 21">
              <a:extLst>
                <a:ext uri="{FF2B5EF4-FFF2-40B4-BE49-F238E27FC236}">
                  <a16:creationId xmlns:a16="http://schemas.microsoft.com/office/drawing/2014/main" id="{13498BBA-7EED-23AF-59B5-2D176D15FCBB}"/>
                </a:ext>
              </a:extLst>
            </p:cNvPr>
            <p:cNvSpPr txBox="1"/>
            <p:nvPr/>
          </p:nvSpPr>
          <p:spPr>
            <a:xfrm>
              <a:off x="4945899" y="391862"/>
              <a:ext cx="4864806" cy="2812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DOBA KOVIN</a:t>
              </a:r>
            </a:p>
          </p:txBody>
        </p:sp>
        <p:sp>
          <p:nvSpPr>
            <p:cNvPr id="23" name="PoljeZBesedilom 22">
              <a:extLst>
                <a:ext uri="{FF2B5EF4-FFF2-40B4-BE49-F238E27FC236}">
                  <a16:creationId xmlns:a16="http://schemas.microsoft.com/office/drawing/2014/main" id="{B3E73A11-FF9B-19D3-BAE0-EBC56E01183E}"/>
                </a:ext>
              </a:extLst>
            </p:cNvPr>
            <p:cNvSpPr txBox="1"/>
            <p:nvPr/>
          </p:nvSpPr>
          <p:spPr>
            <a:xfrm>
              <a:off x="4945899" y="673158"/>
              <a:ext cx="1621602" cy="461665"/>
            </a:xfrm>
            <a:prstGeom prst="rect">
              <a:avLst/>
            </a:prstGeom>
            <a:solidFill>
              <a:srgbClr val="FEF6F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BAKRENA DOBA</a:t>
              </a:r>
            </a:p>
            <a:p>
              <a:pPr algn="ctr"/>
              <a:r>
                <a:rPr lang="sl-SI" sz="1200" noProof="1"/>
                <a:t>6.000 – 3.200 pr. Kr.</a:t>
              </a:r>
            </a:p>
          </p:txBody>
        </p:sp>
        <p:sp>
          <p:nvSpPr>
            <p:cNvPr id="24" name="PoljeZBesedilom 23">
              <a:extLst>
                <a:ext uri="{FF2B5EF4-FFF2-40B4-BE49-F238E27FC236}">
                  <a16:creationId xmlns:a16="http://schemas.microsoft.com/office/drawing/2014/main" id="{CE78247C-DC47-CB95-F2BF-7D6BEB372FCD}"/>
                </a:ext>
              </a:extLst>
            </p:cNvPr>
            <p:cNvSpPr txBox="1"/>
            <p:nvPr/>
          </p:nvSpPr>
          <p:spPr>
            <a:xfrm>
              <a:off x="6567501" y="673158"/>
              <a:ext cx="1621602" cy="461665"/>
            </a:xfrm>
            <a:prstGeom prst="rect">
              <a:avLst/>
            </a:prstGeom>
            <a:solidFill>
              <a:srgbClr val="FEF6F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BRONASTA DOBA</a:t>
              </a:r>
            </a:p>
            <a:p>
              <a:pPr algn="ctr"/>
              <a:r>
                <a:rPr lang="sl-SI" sz="1200" noProof="1"/>
                <a:t>3.200 – 1.000 pr. Kr.</a:t>
              </a:r>
            </a:p>
          </p:txBody>
        </p:sp>
        <p:sp>
          <p:nvSpPr>
            <p:cNvPr id="25" name="PoljeZBesedilom 24">
              <a:extLst>
                <a:ext uri="{FF2B5EF4-FFF2-40B4-BE49-F238E27FC236}">
                  <a16:creationId xmlns:a16="http://schemas.microsoft.com/office/drawing/2014/main" id="{A2FCB21F-87A9-D498-3D9B-E5F4E002C3BE}"/>
                </a:ext>
              </a:extLst>
            </p:cNvPr>
            <p:cNvSpPr txBox="1"/>
            <p:nvPr/>
          </p:nvSpPr>
          <p:spPr>
            <a:xfrm>
              <a:off x="8189103" y="673157"/>
              <a:ext cx="1621602" cy="461665"/>
            </a:xfrm>
            <a:prstGeom prst="rect">
              <a:avLst/>
            </a:prstGeom>
            <a:solidFill>
              <a:srgbClr val="FEF6F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ŽELEZNA DOBA</a:t>
              </a:r>
            </a:p>
            <a:p>
              <a:pPr algn="ctr"/>
              <a:r>
                <a:rPr lang="sl-SI" sz="1200" noProof="1"/>
                <a:t>1.000 pr. Kr. =&gt;</a:t>
              </a:r>
            </a:p>
          </p:txBody>
        </p:sp>
      </p:grp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B1C055ED-B894-F0F7-0956-20784D9EC7C7}"/>
              </a:ext>
            </a:extLst>
          </p:cNvPr>
          <p:cNvSpPr txBox="1"/>
          <p:nvPr/>
        </p:nvSpPr>
        <p:spPr>
          <a:xfrm>
            <a:off x="173836" y="1281409"/>
            <a:ext cx="3237979" cy="830997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NASELITEV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5" name="PoljeZBesedilom 4">
            <a:extLst>
              <a:ext uri="{FF2B5EF4-FFF2-40B4-BE49-F238E27FC236}">
                <a16:creationId xmlns:a16="http://schemas.microsoft.com/office/drawing/2014/main" id="{DA287F18-6BE9-FCD7-4279-EA5909C1D665}"/>
              </a:ext>
            </a:extLst>
          </p:cNvPr>
          <p:cNvSpPr txBox="1"/>
          <p:nvPr/>
        </p:nvSpPr>
        <p:spPr>
          <a:xfrm>
            <a:off x="3672738" y="1265334"/>
            <a:ext cx="3237979" cy="2492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PREŽIVLJANJE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6" name="PoljeZBesedilom 5">
            <a:extLst>
              <a:ext uri="{FF2B5EF4-FFF2-40B4-BE49-F238E27FC236}">
                <a16:creationId xmlns:a16="http://schemas.microsoft.com/office/drawing/2014/main" id="{A32A225E-4674-3FA0-3F84-19A5A3E87802}"/>
              </a:ext>
            </a:extLst>
          </p:cNvPr>
          <p:cNvSpPr txBox="1"/>
          <p:nvPr/>
        </p:nvSpPr>
        <p:spPr>
          <a:xfrm>
            <a:off x="7236341" y="4653850"/>
            <a:ext cx="3237979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BIVALIŠČA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14" name="PoljeZBesedilom 13">
            <a:extLst>
              <a:ext uri="{FF2B5EF4-FFF2-40B4-BE49-F238E27FC236}">
                <a16:creationId xmlns:a16="http://schemas.microsoft.com/office/drawing/2014/main" id="{ABDDADD4-A98A-75A4-E5DF-6ECBAE31372F}"/>
              </a:ext>
            </a:extLst>
          </p:cNvPr>
          <p:cNvSpPr txBox="1"/>
          <p:nvPr/>
        </p:nvSpPr>
        <p:spPr>
          <a:xfrm>
            <a:off x="7245133" y="1281409"/>
            <a:ext cx="3237979" cy="32316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HORDE, RODOVI IN KLANI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16" name="PoljeZBesedilom 15">
            <a:extLst>
              <a:ext uri="{FF2B5EF4-FFF2-40B4-BE49-F238E27FC236}">
                <a16:creationId xmlns:a16="http://schemas.microsoft.com/office/drawing/2014/main" id="{E0A7D48E-2E62-DF82-7D20-620CB0A94E43}"/>
              </a:ext>
            </a:extLst>
          </p:cNvPr>
          <p:cNvSpPr txBox="1"/>
          <p:nvPr/>
        </p:nvSpPr>
        <p:spPr>
          <a:xfrm>
            <a:off x="3672738" y="4158269"/>
            <a:ext cx="3237979" cy="21236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ORODJE IN OROŽJE TER OKRASNI PREDMETI</a:t>
            </a:r>
          </a:p>
          <a:p>
            <a:endParaRPr lang="sl-SI" sz="1200" noProof="1"/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18" name="PoljeZBesedilom 17">
            <a:extLst>
              <a:ext uri="{FF2B5EF4-FFF2-40B4-BE49-F238E27FC236}">
                <a16:creationId xmlns:a16="http://schemas.microsoft.com/office/drawing/2014/main" id="{288B4BBA-1CAB-7E97-FC46-EEAC488D02EB}"/>
              </a:ext>
            </a:extLst>
          </p:cNvPr>
          <p:cNvSpPr txBox="1"/>
          <p:nvPr/>
        </p:nvSpPr>
        <p:spPr>
          <a:xfrm>
            <a:off x="158230" y="2172211"/>
            <a:ext cx="3237979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DUHOVNI SVET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4" name="PoljeZBesedilom 3">
            <a:extLst>
              <a:ext uri="{FF2B5EF4-FFF2-40B4-BE49-F238E27FC236}">
                <a16:creationId xmlns:a16="http://schemas.microsoft.com/office/drawing/2014/main" id="{5FE2F8D9-06B8-6D4F-C3DA-A14AC2535200}"/>
              </a:ext>
            </a:extLst>
          </p:cNvPr>
          <p:cNvSpPr txBox="1"/>
          <p:nvPr/>
        </p:nvSpPr>
        <p:spPr>
          <a:xfrm>
            <a:off x="3723047" y="1555326"/>
            <a:ext cx="3114522" cy="2123658"/>
          </a:xfrm>
          <a:prstGeom prst="rect">
            <a:avLst/>
          </a:prstGeom>
          <a:solidFill>
            <a:srgbClr val="F6FAF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S čim so se preživljali?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Kako so si delili lovišča in plen?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Kako so si organizirali delo?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Kaj je bilo ključnega pomena za preživetje teh ljudi?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8" name="PoljeZBesedilom 7">
            <a:extLst>
              <a:ext uri="{FF2B5EF4-FFF2-40B4-BE49-F238E27FC236}">
                <a16:creationId xmlns:a16="http://schemas.microsoft.com/office/drawing/2014/main" id="{B59631A1-19EB-4B44-A7CA-CC59220452ED}"/>
              </a:ext>
            </a:extLst>
          </p:cNvPr>
          <p:cNvSpPr txBox="1"/>
          <p:nvPr/>
        </p:nvSpPr>
        <p:spPr>
          <a:xfrm>
            <a:off x="233099" y="1571401"/>
            <a:ext cx="3119451" cy="461665"/>
          </a:xfrm>
          <a:prstGeom prst="rect">
            <a:avLst/>
          </a:prstGeom>
          <a:solidFill>
            <a:srgbClr val="F6FAF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Kje so se tedanji ljudje pogosteje naseljevali?</a:t>
            </a:r>
          </a:p>
        </p:txBody>
      </p:sp>
      <p:sp>
        <p:nvSpPr>
          <p:cNvPr id="20" name="PoljeZBesedilom 19">
            <a:extLst>
              <a:ext uri="{FF2B5EF4-FFF2-40B4-BE49-F238E27FC236}">
                <a16:creationId xmlns:a16="http://schemas.microsoft.com/office/drawing/2014/main" id="{275E79A7-76C7-2E86-C63C-632306FA8CB8}"/>
              </a:ext>
            </a:extLst>
          </p:cNvPr>
          <p:cNvSpPr txBox="1"/>
          <p:nvPr/>
        </p:nvSpPr>
        <p:spPr>
          <a:xfrm>
            <a:off x="208701" y="2461675"/>
            <a:ext cx="3119451" cy="3046988"/>
          </a:xfrm>
          <a:prstGeom prst="rect">
            <a:avLst/>
          </a:prstGeom>
          <a:solidFill>
            <a:srgbClr val="F6FAF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V kaj so verovali tedanji ljudje?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Kako to verovanje imenujemo?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Kaj so bili amuleti?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Kaj so bili totemi?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Kdo so bili šamani?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Kaj so bili iniciacijski obredi?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Kakšen je bil pomen mitov?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10" name="PoljeZBesedilom 9">
            <a:extLst>
              <a:ext uri="{FF2B5EF4-FFF2-40B4-BE49-F238E27FC236}">
                <a16:creationId xmlns:a16="http://schemas.microsoft.com/office/drawing/2014/main" id="{5A4B48F6-AE13-84A9-2B31-1C5E78D704EF}"/>
              </a:ext>
            </a:extLst>
          </p:cNvPr>
          <p:cNvSpPr txBox="1"/>
          <p:nvPr/>
        </p:nvSpPr>
        <p:spPr>
          <a:xfrm>
            <a:off x="3723047" y="1557460"/>
            <a:ext cx="3114522" cy="2123658"/>
          </a:xfrm>
          <a:prstGeom prst="rect">
            <a:avLst/>
          </a:prstGeom>
          <a:solidFill>
            <a:srgbClr val="F6FAF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Bili so nomadi. Preživljali so se z lovom, ribolovom in nabiralništvom.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Lovišča in plen so pripadala celotni skupnosti.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Pri delu in iskanju hrane so sodelovali vsi člani družbe, vključno z otroci. Ženske so skrbele za otroke,  nabirale hrano in lovile manjše živali. Moški so večinoma lovili.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Za preživetje teh ljudi je bilo ključno sodelovanje, kar je vodilo v organizacijo v obliki lovskih skupnosti - hord.</a:t>
            </a:r>
          </a:p>
        </p:txBody>
      </p:sp>
      <p:sp>
        <p:nvSpPr>
          <p:cNvPr id="17" name="PoljeZBesedilom 16">
            <a:extLst>
              <a:ext uri="{FF2B5EF4-FFF2-40B4-BE49-F238E27FC236}">
                <a16:creationId xmlns:a16="http://schemas.microsoft.com/office/drawing/2014/main" id="{714042AF-DC42-9D4C-F16B-EFF09F458A0C}"/>
              </a:ext>
            </a:extLst>
          </p:cNvPr>
          <p:cNvSpPr txBox="1"/>
          <p:nvPr/>
        </p:nvSpPr>
        <p:spPr>
          <a:xfrm>
            <a:off x="218871" y="2461175"/>
            <a:ext cx="3119451" cy="3046988"/>
          </a:xfrm>
          <a:prstGeom prst="rect">
            <a:avLst/>
          </a:prstGeom>
          <a:solidFill>
            <a:srgbClr val="F6FAF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Tedanji ljujdje so verovali v duhove rastlin, živali, rek, dreves, in pokojnikov.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To verovanje imenujemo animizem.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Da bi si pridobili naklonjenost dobrih duhov so nosili ogrlice s čarobno močjo (amulete)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Totemi so bili predniki ali zavetniki rodu ali klana (živali, rastline). Člani skupnosti so verjeli, da imajo lastnosti totema.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Šamani so bili ljudje, ki so izvajali obrede. Imeli so se za posrednike med zemeljskim in duhovnim svetom.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Imeli so iniciacijske obrede, na katerih so otroke sprejemali v družbo odraslih, pa tudi ob dobrem ulovu.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Z miti so si razlagali nadnaravne pojave, ki si jih drugače niso znali razložiti.</a:t>
            </a:r>
          </a:p>
        </p:txBody>
      </p:sp>
      <p:sp>
        <p:nvSpPr>
          <p:cNvPr id="19" name="PoljeZBesedilom 18">
            <a:extLst>
              <a:ext uri="{FF2B5EF4-FFF2-40B4-BE49-F238E27FC236}">
                <a16:creationId xmlns:a16="http://schemas.microsoft.com/office/drawing/2014/main" id="{AF6D05AE-4B08-BD43-8A5B-70432711B82F}"/>
              </a:ext>
            </a:extLst>
          </p:cNvPr>
          <p:cNvSpPr txBox="1"/>
          <p:nvPr/>
        </p:nvSpPr>
        <p:spPr>
          <a:xfrm>
            <a:off x="3723062" y="4440219"/>
            <a:ext cx="3114522" cy="276999"/>
          </a:xfrm>
          <a:prstGeom prst="rect">
            <a:avLst/>
          </a:prstGeom>
          <a:solidFill>
            <a:srgbClr val="F6FAF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x</a:t>
            </a:r>
          </a:p>
        </p:txBody>
      </p:sp>
      <p:sp>
        <p:nvSpPr>
          <p:cNvPr id="30" name="PoljeZBesedilom 29">
            <a:extLst>
              <a:ext uri="{FF2B5EF4-FFF2-40B4-BE49-F238E27FC236}">
                <a16:creationId xmlns:a16="http://schemas.microsoft.com/office/drawing/2014/main" id="{FFE09D1F-B47E-E204-468F-CD942018AD7D}"/>
              </a:ext>
            </a:extLst>
          </p:cNvPr>
          <p:cNvSpPr txBox="1"/>
          <p:nvPr/>
        </p:nvSpPr>
        <p:spPr>
          <a:xfrm>
            <a:off x="10900514" y="4158269"/>
            <a:ext cx="3083751" cy="1384995"/>
          </a:xfrm>
          <a:prstGeom prst="rect">
            <a:avLst/>
          </a:prstGeom>
          <a:solidFill>
            <a:srgbClr val="F6FAF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Kaj pomeni, da so ljudje živeli kot nomadi?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Kako so izbrali kraj, kjer se bodo naselili?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Čemu vse so se morali prilagajati?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Kakšna so bila njihova bivališča?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Iz česa so jih izdelovali?</a:t>
            </a:r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31" name="PoljeZBesedilom 30">
            <a:extLst>
              <a:ext uri="{FF2B5EF4-FFF2-40B4-BE49-F238E27FC236}">
                <a16:creationId xmlns:a16="http://schemas.microsoft.com/office/drawing/2014/main" id="{B2D624A0-D4B3-2278-62A7-0BFC4439EAE8}"/>
              </a:ext>
            </a:extLst>
          </p:cNvPr>
          <p:cNvSpPr txBox="1"/>
          <p:nvPr/>
        </p:nvSpPr>
        <p:spPr>
          <a:xfrm>
            <a:off x="158230" y="5682997"/>
            <a:ext cx="3237979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JEZIK, KULTURA, PISAVA</a:t>
            </a:r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32" name="PoljeZBesedilom 31">
            <a:extLst>
              <a:ext uri="{FF2B5EF4-FFF2-40B4-BE49-F238E27FC236}">
                <a16:creationId xmlns:a16="http://schemas.microsoft.com/office/drawing/2014/main" id="{126EF5AD-CD2B-E6D2-556E-EDFE5567ED41}"/>
              </a:ext>
            </a:extLst>
          </p:cNvPr>
          <p:cNvSpPr txBox="1"/>
          <p:nvPr/>
        </p:nvSpPr>
        <p:spPr>
          <a:xfrm>
            <a:off x="-3332674" y="5774095"/>
            <a:ext cx="3119451" cy="830997"/>
          </a:xfrm>
          <a:prstGeom prst="rect">
            <a:avLst/>
          </a:prstGeom>
          <a:solidFill>
            <a:srgbClr val="F6FAF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Kako so se tedaj ljudje med seboj sporazumevali?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Kakšno je bilo njihovo umetniško izražanje?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Kako so pisali?</a:t>
            </a:r>
          </a:p>
        </p:txBody>
      </p:sp>
      <p:sp>
        <p:nvSpPr>
          <p:cNvPr id="7" name="PoljeZBesedilom 6">
            <a:extLst>
              <a:ext uri="{FF2B5EF4-FFF2-40B4-BE49-F238E27FC236}">
                <a16:creationId xmlns:a16="http://schemas.microsoft.com/office/drawing/2014/main" id="{3BA5FAC4-752E-F65B-A36C-23E24623182D}"/>
              </a:ext>
            </a:extLst>
          </p:cNvPr>
          <p:cNvSpPr txBox="1"/>
          <p:nvPr/>
        </p:nvSpPr>
        <p:spPr>
          <a:xfrm>
            <a:off x="7351325" y="1555326"/>
            <a:ext cx="3086166" cy="2862322"/>
          </a:xfrm>
          <a:prstGeom prst="rect">
            <a:avLst/>
          </a:prstGeom>
          <a:solidFill>
            <a:srgbClr val="F6FAF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Zakaj so ljudje živeli v hordah?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Kako velike skupnosti so bile horde?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Kdo vse je živel v isti hordi?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Kdo je vladal v hordi?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V kaj so se povezovale horde?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Kaj pomeni matrilinearnost?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15" name="PoljeZBesedilom 14">
            <a:extLst>
              <a:ext uri="{FF2B5EF4-FFF2-40B4-BE49-F238E27FC236}">
                <a16:creationId xmlns:a16="http://schemas.microsoft.com/office/drawing/2014/main" id="{F72890C5-AFB1-8DCF-A0B7-88FE42D6BF5A}"/>
              </a:ext>
            </a:extLst>
          </p:cNvPr>
          <p:cNvSpPr txBox="1"/>
          <p:nvPr/>
        </p:nvSpPr>
        <p:spPr>
          <a:xfrm>
            <a:off x="7351325" y="1562552"/>
            <a:ext cx="3086166" cy="2862322"/>
          </a:xfrm>
          <a:prstGeom prst="rect">
            <a:avLst/>
          </a:prstGeom>
          <a:solidFill>
            <a:srgbClr val="F6FAF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Ljudje so živeli v hordah, da so se lažje zaščitili pred naravnimi pojavi in živalmi ter tako lažje preživeli.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Horda je bila skupina 5-60 članov.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V hordi je živela razširjena družina, z vsemi sorodniki po krvi in zakonski zvezi.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Odločanje v hordi je bilo enakopravno. Nekatere horde so imele vodjo, ki je imel izjemen značaj, izkušnje in borilne spretnosti.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Horde so se ob nevarnosti ali prilki za pridobivanje hrane med seboj povezale v rodove ali klane.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Otroke so v klane uvrščali  po materini strani, kar imenujemo matrilinearnost.</a:t>
            </a:r>
          </a:p>
        </p:txBody>
      </p:sp>
      <p:sp>
        <p:nvSpPr>
          <p:cNvPr id="28" name="PoljeZBesedilom 27">
            <a:extLst>
              <a:ext uri="{FF2B5EF4-FFF2-40B4-BE49-F238E27FC236}">
                <a16:creationId xmlns:a16="http://schemas.microsoft.com/office/drawing/2014/main" id="{DB2CED12-9CF0-8D77-38B6-F085763A48C2}"/>
              </a:ext>
            </a:extLst>
          </p:cNvPr>
          <p:cNvSpPr txBox="1"/>
          <p:nvPr/>
        </p:nvSpPr>
        <p:spPr>
          <a:xfrm>
            <a:off x="10900514" y="2201859"/>
            <a:ext cx="3114522" cy="1754326"/>
          </a:xfrm>
          <a:prstGeom prst="rect">
            <a:avLst/>
          </a:prstGeom>
          <a:solidFill>
            <a:srgbClr val="F6FAF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Katera orodja in orožja za lov in ribolov so izdelovali v paleolitiku in katera v metolitiku?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Iz česa so jih idelovali?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Katere uporabne in okrasne predmete so izdelovali iz lesa in kosti?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Kaj so izdelovali iz delov rastlin in živali?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Kaj je zanje predstavljalo ogromen napredek?</a:t>
            </a:r>
          </a:p>
        </p:txBody>
      </p:sp>
      <p:sp>
        <p:nvSpPr>
          <p:cNvPr id="29" name="PoljeZBesedilom 28">
            <a:extLst>
              <a:ext uri="{FF2B5EF4-FFF2-40B4-BE49-F238E27FC236}">
                <a16:creationId xmlns:a16="http://schemas.microsoft.com/office/drawing/2014/main" id="{41B11431-76EE-0477-32E0-4714E3F0D775}"/>
              </a:ext>
            </a:extLst>
          </p:cNvPr>
          <p:cNvSpPr txBox="1"/>
          <p:nvPr/>
        </p:nvSpPr>
        <p:spPr>
          <a:xfrm>
            <a:off x="228269" y="1569991"/>
            <a:ext cx="3119451" cy="461665"/>
          </a:xfrm>
          <a:prstGeom prst="rect">
            <a:avLst/>
          </a:prstGeom>
          <a:solidFill>
            <a:srgbClr val="F6FAF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Ljudje so se pogosteje naseljevali ob rekah, jezerih in morjih.</a:t>
            </a:r>
          </a:p>
        </p:txBody>
      </p:sp>
      <p:sp>
        <p:nvSpPr>
          <p:cNvPr id="33" name="PoljeZBesedilom 32">
            <a:extLst>
              <a:ext uri="{FF2B5EF4-FFF2-40B4-BE49-F238E27FC236}">
                <a16:creationId xmlns:a16="http://schemas.microsoft.com/office/drawing/2014/main" id="{B17B619E-B7F9-885C-3DFE-35C5BAAA7C4F}"/>
              </a:ext>
            </a:extLst>
          </p:cNvPr>
          <p:cNvSpPr txBox="1"/>
          <p:nvPr/>
        </p:nvSpPr>
        <p:spPr>
          <a:xfrm>
            <a:off x="7324002" y="4965482"/>
            <a:ext cx="3083751" cy="646331"/>
          </a:xfrm>
          <a:prstGeom prst="rect">
            <a:avLst/>
          </a:prstGeom>
          <a:solidFill>
            <a:srgbClr val="F6FAF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x</a:t>
            </a:r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34" name="PoljeZBesedilom 33">
            <a:extLst>
              <a:ext uri="{FF2B5EF4-FFF2-40B4-BE49-F238E27FC236}">
                <a16:creationId xmlns:a16="http://schemas.microsoft.com/office/drawing/2014/main" id="{3726B028-38C3-008F-875B-3244BBBC467E}"/>
              </a:ext>
            </a:extLst>
          </p:cNvPr>
          <p:cNvSpPr txBox="1"/>
          <p:nvPr/>
        </p:nvSpPr>
        <p:spPr>
          <a:xfrm>
            <a:off x="236012" y="6000195"/>
            <a:ext cx="3119451" cy="276999"/>
          </a:xfrm>
          <a:prstGeom prst="rect">
            <a:avLst/>
          </a:prstGeom>
          <a:solidFill>
            <a:srgbClr val="F6FAF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4111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9" grpId="0" animBg="1"/>
      <p:bldP spid="2" grpId="0" animBg="1"/>
      <p:bldP spid="5" grpId="0" animBg="1"/>
      <p:bldP spid="6" grpId="0" animBg="1"/>
      <p:bldP spid="14" grpId="0" animBg="1"/>
      <p:bldP spid="16" grpId="0" animBg="1"/>
      <p:bldP spid="18" grpId="0" animBg="1"/>
      <p:bldP spid="4" grpId="0" animBg="1"/>
      <p:bldP spid="8" grpId="0" animBg="1"/>
      <p:bldP spid="20" grpId="0" animBg="1"/>
      <p:bldP spid="10" grpId="0" animBg="1"/>
      <p:bldP spid="17" grpId="0" animBg="1"/>
      <p:bldP spid="19" grpId="0" animBg="1"/>
      <p:bldP spid="30" grpId="0" animBg="1"/>
      <p:bldP spid="31" grpId="0" animBg="1"/>
      <p:bldP spid="32" grpId="0" animBg="1"/>
      <p:bldP spid="7" grpId="0" animBg="1"/>
      <p:bldP spid="15" grpId="0" animBg="1"/>
      <p:bldP spid="28" grpId="0" animBg="1"/>
      <p:bldP spid="29" grpId="0" animBg="1"/>
      <p:bldP spid="33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0C9B5-FEA7-602B-2A21-BCAF00093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83DD8182-8A41-A16E-5551-933973F76457}"/>
              </a:ext>
            </a:extLst>
          </p:cNvPr>
          <p:cNvGraphicFramePr>
            <a:graphicFrameLocks noGrp="1"/>
          </p:cNvGraphicFramePr>
          <p:nvPr/>
        </p:nvGraphicFramePr>
        <p:xfrm>
          <a:off x="1" y="12"/>
          <a:ext cx="10691812" cy="7559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1812">
                  <a:extLst>
                    <a:ext uri="{9D8B030D-6E8A-4147-A177-3AD203B41FA5}">
                      <a16:colId xmlns:a16="http://schemas.microsoft.com/office/drawing/2014/main" val="1871136473"/>
                    </a:ext>
                  </a:extLst>
                </a:gridCol>
              </a:tblGrid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68874"/>
                  </a:ext>
                </a:extLst>
              </a:tr>
              <a:tr h="278627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50459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74067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35265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47721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5641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00381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90584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552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3319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97698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540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9845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74388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68634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33710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0883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86589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02913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262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821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91966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85133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088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10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0792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57883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917632"/>
                  </a:ext>
                </a:extLst>
              </a:tr>
            </a:tbl>
          </a:graphicData>
        </a:graphic>
      </p:graphicFrame>
      <p:pic>
        <p:nvPicPr>
          <p:cNvPr id="38" name="Slika 37">
            <a:extLst>
              <a:ext uri="{FF2B5EF4-FFF2-40B4-BE49-F238E27FC236}">
                <a16:creationId xmlns:a16="http://schemas.microsoft.com/office/drawing/2014/main" id="{4ED7437F-85D6-1ECD-5DD1-89607CD5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197" y="2473431"/>
            <a:ext cx="4515418" cy="2612811"/>
          </a:xfrm>
          <a:prstGeom prst="rect">
            <a:avLst/>
          </a:prstGeom>
        </p:spPr>
      </p:pic>
      <p:sp>
        <p:nvSpPr>
          <p:cNvPr id="53" name="PoljeZBesedilom 52">
            <a:extLst>
              <a:ext uri="{FF2B5EF4-FFF2-40B4-BE49-F238E27FC236}">
                <a16:creationId xmlns:a16="http://schemas.microsoft.com/office/drawing/2014/main" id="{A23E76D7-91FB-8C38-16BE-8FC0A0F1F172}"/>
              </a:ext>
            </a:extLst>
          </p:cNvPr>
          <p:cNvSpPr txBox="1"/>
          <p:nvPr/>
        </p:nvSpPr>
        <p:spPr>
          <a:xfrm>
            <a:off x="0" y="705"/>
            <a:ext cx="10691813" cy="281295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b="1" dirty="0"/>
              <a:t>PRAZGODOVINA </a:t>
            </a:r>
            <a:r>
              <a:rPr lang="sl-SI" sz="1200" dirty="0"/>
              <a:t>– ŽIVLJENJE LJUDI V PALEOLITIKU IN MEZOLITIKU</a:t>
            </a:r>
          </a:p>
        </p:txBody>
      </p:sp>
      <p:sp>
        <p:nvSpPr>
          <p:cNvPr id="9" name="PoljeZBesedilom 8">
            <a:extLst>
              <a:ext uri="{FF2B5EF4-FFF2-40B4-BE49-F238E27FC236}">
                <a16:creationId xmlns:a16="http://schemas.microsoft.com/office/drawing/2014/main" id="{8E94E712-FECD-A693-963F-96D6692C8585}"/>
              </a:ext>
            </a:extLst>
          </p:cNvPr>
          <p:cNvSpPr txBox="1"/>
          <p:nvPr/>
        </p:nvSpPr>
        <p:spPr>
          <a:xfrm>
            <a:off x="10158741" y="27861"/>
            <a:ext cx="436474" cy="226985"/>
          </a:xfrm>
          <a:prstGeom prst="rect">
            <a:avLst/>
          </a:prstGeom>
          <a:solidFill>
            <a:srgbClr val="FEFAF8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sl-SI" sz="875" dirty="0"/>
              <a:t>11</a:t>
            </a:r>
          </a:p>
        </p:txBody>
      </p: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917F3333-FB1A-8AE0-85E9-E790121B7602}"/>
              </a:ext>
            </a:extLst>
          </p:cNvPr>
          <p:cNvSpPr txBox="1"/>
          <p:nvPr/>
        </p:nvSpPr>
        <p:spPr>
          <a:xfrm>
            <a:off x="929926" y="1022132"/>
            <a:ext cx="2324037" cy="461665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NASELITEV</a:t>
            </a:r>
          </a:p>
          <a:p>
            <a:pPr marL="171450" indent="-171450" algn="ctr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5" name="PoljeZBesedilom 4">
            <a:extLst>
              <a:ext uri="{FF2B5EF4-FFF2-40B4-BE49-F238E27FC236}">
                <a16:creationId xmlns:a16="http://schemas.microsoft.com/office/drawing/2014/main" id="{D9924CF4-FBA4-9BFA-DBB1-05D385E80F2B}"/>
              </a:ext>
            </a:extLst>
          </p:cNvPr>
          <p:cNvSpPr txBox="1"/>
          <p:nvPr/>
        </p:nvSpPr>
        <p:spPr>
          <a:xfrm>
            <a:off x="4183887" y="661656"/>
            <a:ext cx="232403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PREŽIVLJANJE</a:t>
            </a:r>
          </a:p>
          <a:p>
            <a:pPr algn="ctr"/>
            <a:endParaRPr lang="sl-SI" sz="1200" noProof="1"/>
          </a:p>
        </p:txBody>
      </p:sp>
      <p:sp>
        <p:nvSpPr>
          <p:cNvPr id="6" name="PoljeZBesedilom 5">
            <a:extLst>
              <a:ext uri="{FF2B5EF4-FFF2-40B4-BE49-F238E27FC236}">
                <a16:creationId xmlns:a16="http://schemas.microsoft.com/office/drawing/2014/main" id="{4A329498-2E1B-9A17-B252-01762F4C24EC}"/>
              </a:ext>
            </a:extLst>
          </p:cNvPr>
          <p:cNvSpPr txBox="1"/>
          <p:nvPr/>
        </p:nvSpPr>
        <p:spPr>
          <a:xfrm>
            <a:off x="8188156" y="4123679"/>
            <a:ext cx="232403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BIVALIŠČA</a:t>
            </a:r>
          </a:p>
          <a:p>
            <a:pPr algn="ctr"/>
            <a:endParaRPr lang="sl-SI" sz="1200" noProof="1"/>
          </a:p>
        </p:txBody>
      </p:sp>
      <p:sp>
        <p:nvSpPr>
          <p:cNvPr id="14" name="PoljeZBesedilom 13">
            <a:extLst>
              <a:ext uri="{FF2B5EF4-FFF2-40B4-BE49-F238E27FC236}">
                <a16:creationId xmlns:a16="http://schemas.microsoft.com/office/drawing/2014/main" id="{B3D035DD-00FD-2530-0B1E-B4F750CA3737}"/>
              </a:ext>
            </a:extLst>
          </p:cNvPr>
          <p:cNvSpPr txBox="1"/>
          <p:nvPr/>
        </p:nvSpPr>
        <p:spPr>
          <a:xfrm>
            <a:off x="7670720" y="1218528"/>
            <a:ext cx="232403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HORDE, RODOVI IN KLANI</a:t>
            </a:r>
          </a:p>
          <a:p>
            <a:pPr marL="171450" indent="-171450" algn="ctr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16" name="PoljeZBesedilom 15">
            <a:extLst>
              <a:ext uri="{FF2B5EF4-FFF2-40B4-BE49-F238E27FC236}">
                <a16:creationId xmlns:a16="http://schemas.microsoft.com/office/drawing/2014/main" id="{0FCFBDB8-F61D-7EB2-05DB-7A237473D1F2}"/>
              </a:ext>
            </a:extLst>
          </p:cNvPr>
          <p:cNvSpPr txBox="1"/>
          <p:nvPr/>
        </p:nvSpPr>
        <p:spPr>
          <a:xfrm>
            <a:off x="5864119" y="6205519"/>
            <a:ext cx="232403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ORODJE IN OROŽJE TER OKRASNI PREDMETI</a:t>
            </a:r>
          </a:p>
        </p:txBody>
      </p:sp>
      <p:sp>
        <p:nvSpPr>
          <p:cNvPr id="18" name="PoljeZBesedilom 17">
            <a:extLst>
              <a:ext uri="{FF2B5EF4-FFF2-40B4-BE49-F238E27FC236}">
                <a16:creationId xmlns:a16="http://schemas.microsoft.com/office/drawing/2014/main" id="{FA7F5CDA-1166-ECD5-C3FE-3E0B3B7347B2}"/>
              </a:ext>
            </a:extLst>
          </p:cNvPr>
          <p:cNvSpPr txBox="1"/>
          <p:nvPr/>
        </p:nvSpPr>
        <p:spPr>
          <a:xfrm>
            <a:off x="173836" y="3125405"/>
            <a:ext cx="232403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DUHOVNI SVET</a:t>
            </a:r>
          </a:p>
          <a:p>
            <a:pPr marL="171450" indent="-171450" algn="ctr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31" name="PoljeZBesedilom 30">
            <a:extLst>
              <a:ext uri="{FF2B5EF4-FFF2-40B4-BE49-F238E27FC236}">
                <a16:creationId xmlns:a16="http://schemas.microsoft.com/office/drawing/2014/main" id="{F24160AC-060F-670F-02EF-9CD796744DB5}"/>
              </a:ext>
            </a:extLst>
          </p:cNvPr>
          <p:cNvSpPr txBox="1"/>
          <p:nvPr/>
        </p:nvSpPr>
        <p:spPr>
          <a:xfrm>
            <a:off x="1065393" y="5968810"/>
            <a:ext cx="232403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JEZIK, KULTURA, PISAVA</a:t>
            </a:r>
          </a:p>
          <a:p>
            <a:pPr algn="ctr"/>
            <a:endParaRPr lang="sl-SI" sz="1200" noProof="1"/>
          </a:p>
        </p:txBody>
      </p:sp>
      <p:cxnSp>
        <p:nvCxnSpPr>
          <p:cNvPr id="3" name="Raven puščični povezovalnik 2">
            <a:extLst>
              <a:ext uri="{FF2B5EF4-FFF2-40B4-BE49-F238E27FC236}">
                <a16:creationId xmlns:a16="http://schemas.microsoft.com/office/drawing/2014/main" id="{7E54732B-6924-2C28-A2DC-518D091161F3}"/>
              </a:ext>
            </a:extLst>
          </p:cNvPr>
          <p:cNvCxnSpPr>
            <a:cxnSpLocks/>
          </p:cNvCxnSpPr>
          <p:nvPr/>
        </p:nvCxnSpPr>
        <p:spPr>
          <a:xfrm flipH="1" flipV="1">
            <a:off x="2152185" y="1572322"/>
            <a:ext cx="1806498" cy="747132"/>
          </a:xfrm>
          <a:prstGeom prst="straightConnector1">
            <a:avLst/>
          </a:prstGeom>
          <a:ln w="38100">
            <a:solidFill>
              <a:srgbClr val="8BC4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aven puščični povezovalnik 19">
            <a:extLst>
              <a:ext uri="{FF2B5EF4-FFF2-40B4-BE49-F238E27FC236}">
                <a16:creationId xmlns:a16="http://schemas.microsoft.com/office/drawing/2014/main" id="{57D6F19C-5DCA-0718-D28E-CA697B9A2894}"/>
              </a:ext>
            </a:extLst>
          </p:cNvPr>
          <p:cNvCxnSpPr>
            <a:cxnSpLocks/>
          </p:cNvCxnSpPr>
          <p:nvPr/>
        </p:nvCxnSpPr>
        <p:spPr>
          <a:xfrm flipV="1">
            <a:off x="5462342" y="1277298"/>
            <a:ext cx="0" cy="1060697"/>
          </a:xfrm>
          <a:prstGeom prst="straightConnector1">
            <a:avLst/>
          </a:prstGeom>
          <a:ln w="38100">
            <a:solidFill>
              <a:srgbClr val="8BC4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aven puščični povezovalnik 28">
            <a:extLst>
              <a:ext uri="{FF2B5EF4-FFF2-40B4-BE49-F238E27FC236}">
                <a16:creationId xmlns:a16="http://schemas.microsoft.com/office/drawing/2014/main" id="{34386565-E02D-8093-381B-8761067655CA}"/>
              </a:ext>
            </a:extLst>
          </p:cNvPr>
          <p:cNvCxnSpPr>
            <a:cxnSpLocks/>
          </p:cNvCxnSpPr>
          <p:nvPr/>
        </p:nvCxnSpPr>
        <p:spPr>
          <a:xfrm flipV="1">
            <a:off x="6813395" y="1807646"/>
            <a:ext cx="1683834" cy="461466"/>
          </a:xfrm>
          <a:prstGeom prst="straightConnector1">
            <a:avLst/>
          </a:prstGeom>
          <a:ln w="38100">
            <a:solidFill>
              <a:srgbClr val="8BC4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aven puščični povezovalnik 34">
            <a:extLst>
              <a:ext uri="{FF2B5EF4-FFF2-40B4-BE49-F238E27FC236}">
                <a16:creationId xmlns:a16="http://schemas.microsoft.com/office/drawing/2014/main" id="{47DCE87D-808C-5BEC-7596-4D1DBF061017}"/>
              </a:ext>
            </a:extLst>
          </p:cNvPr>
          <p:cNvCxnSpPr>
            <a:cxnSpLocks/>
          </p:cNvCxnSpPr>
          <p:nvPr/>
        </p:nvCxnSpPr>
        <p:spPr>
          <a:xfrm>
            <a:off x="7670720" y="3794758"/>
            <a:ext cx="1462129" cy="211824"/>
          </a:xfrm>
          <a:prstGeom prst="straightConnector1">
            <a:avLst/>
          </a:prstGeom>
          <a:ln w="38100">
            <a:solidFill>
              <a:srgbClr val="8BC4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aven puščični povezovalnik 38">
            <a:extLst>
              <a:ext uri="{FF2B5EF4-FFF2-40B4-BE49-F238E27FC236}">
                <a16:creationId xmlns:a16="http://schemas.microsoft.com/office/drawing/2014/main" id="{73EAB64F-880D-62B5-466D-17B0652EB21C}"/>
              </a:ext>
            </a:extLst>
          </p:cNvPr>
          <p:cNvCxnSpPr>
            <a:cxnSpLocks/>
          </p:cNvCxnSpPr>
          <p:nvPr/>
        </p:nvCxnSpPr>
        <p:spPr>
          <a:xfrm>
            <a:off x="6010507" y="5221678"/>
            <a:ext cx="936703" cy="855737"/>
          </a:xfrm>
          <a:prstGeom prst="straightConnector1">
            <a:avLst/>
          </a:prstGeom>
          <a:ln w="38100">
            <a:solidFill>
              <a:srgbClr val="8BC4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ven puščični povezovalnik 42">
            <a:extLst>
              <a:ext uri="{FF2B5EF4-FFF2-40B4-BE49-F238E27FC236}">
                <a16:creationId xmlns:a16="http://schemas.microsoft.com/office/drawing/2014/main" id="{3642DC51-96C3-F067-A168-041B672CF6EE}"/>
              </a:ext>
            </a:extLst>
          </p:cNvPr>
          <p:cNvCxnSpPr>
            <a:cxnSpLocks/>
          </p:cNvCxnSpPr>
          <p:nvPr/>
        </p:nvCxnSpPr>
        <p:spPr>
          <a:xfrm flipH="1">
            <a:off x="2497873" y="5228678"/>
            <a:ext cx="2183433" cy="569956"/>
          </a:xfrm>
          <a:prstGeom prst="straightConnector1">
            <a:avLst/>
          </a:prstGeom>
          <a:ln w="38100">
            <a:solidFill>
              <a:srgbClr val="8BC4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aven puščični povezovalnik 46">
            <a:extLst>
              <a:ext uri="{FF2B5EF4-FFF2-40B4-BE49-F238E27FC236}">
                <a16:creationId xmlns:a16="http://schemas.microsoft.com/office/drawing/2014/main" id="{6832D4CF-5FF9-1907-CD1E-9655A94636BA}"/>
              </a:ext>
            </a:extLst>
          </p:cNvPr>
          <p:cNvCxnSpPr>
            <a:cxnSpLocks/>
          </p:cNvCxnSpPr>
          <p:nvPr/>
        </p:nvCxnSpPr>
        <p:spPr>
          <a:xfrm flipH="1" flipV="1">
            <a:off x="1527717" y="3669564"/>
            <a:ext cx="1394592" cy="337018"/>
          </a:xfrm>
          <a:prstGeom prst="straightConnector1">
            <a:avLst/>
          </a:prstGeom>
          <a:ln w="38100">
            <a:solidFill>
              <a:srgbClr val="8BC4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846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2638A-CA68-709B-02D5-5E94DD77D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2871796C-E1B7-B511-DFA4-50EA88ECCFB0}"/>
              </a:ext>
            </a:extLst>
          </p:cNvPr>
          <p:cNvGraphicFramePr>
            <a:graphicFrameLocks noGrp="1"/>
          </p:cNvGraphicFramePr>
          <p:nvPr/>
        </p:nvGraphicFramePr>
        <p:xfrm>
          <a:off x="1" y="12"/>
          <a:ext cx="10691812" cy="7559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1812">
                  <a:extLst>
                    <a:ext uri="{9D8B030D-6E8A-4147-A177-3AD203B41FA5}">
                      <a16:colId xmlns:a16="http://schemas.microsoft.com/office/drawing/2014/main" val="1871136473"/>
                    </a:ext>
                  </a:extLst>
                </a:gridCol>
              </a:tblGrid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68874"/>
                  </a:ext>
                </a:extLst>
              </a:tr>
              <a:tr h="278627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50459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74067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35265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47721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5641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00381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90584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552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3319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97698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540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9845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74388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68634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33710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0883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86589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02913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262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821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91966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85133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088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10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0792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57883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917632"/>
                  </a:ext>
                </a:extLst>
              </a:tr>
            </a:tbl>
          </a:graphicData>
        </a:graphic>
      </p:graphicFrame>
      <p:sp>
        <p:nvSpPr>
          <p:cNvPr id="53" name="PoljeZBesedilom 52">
            <a:extLst>
              <a:ext uri="{FF2B5EF4-FFF2-40B4-BE49-F238E27FC236}">
                <a16:creationId xmlns:a16="http://schemas.microsoft.com/office/drawing/2014/main" id="{44732BD5-A84E-34E4-9BEC-3DCB35E87B30}"/>
              </a:ext>
            </a:extLst>
          </p:cNvPr>
          <p:cNvSpPr txBox="1"/>
          <p:nvPr/>
        </p:nvSpPr>
        <p:spPr>
          <a:xfrm>
            <a:off x="0" y="705"/>
            <a:ext cx="10691813" cy="281295"/>
          </a:xfrm>
          <a:prstGeom prst="rect">
            <a:avLst/>
          </a:prstGeom>
          <a:solidFill>
            <a:srgbClr val="D1C3B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b="1" dirty="0"/>
              <a:t>PRAZGODOVINA </a:t>
            </a:r>
            <a:r>
              <a:rPr lang="sl-SI" sz="1200" dirty="0"/>
              <a:t>– Kako je kmetijstvo mlajše kamene dobe spremenilo družbo?</a:t>
            </a:r>
            <a:r>
              <a:rPr lang="sl-SI" sz="1200" b="1" dirty="0"/>
              <a:t> </a:t>
            </a:r>
            <a:endParaRPr lang="sl-SI" sz="1200" dirty="0"/>
          </a:p>
        </p:txBody>
      </p:sp>
      <p:sp>
        <p:nvSpPr>
          <p:cNvPr id="9" name="PoljeZBesedilom 8">
            <a:extLst>
              <a:ext uri="{FF2B5EF4-FFF2-40B4-BE49-F238E27FC236}">
                <a16:creationId xmlns:a16="http://schemas.microsoft.com/office/drawing/2014/main" id="{4D6D6A61-4D8C-1AFC-F6F3-3A81EC854EBC}"/>
              </a:ext>
            </a:extLst>
          </p:cNvPr>
          <p:cNvSpPr txBox="1"/>
          <p:nvPr/>
        </p:nvSpPr>
        <p:spPr>
          <a:xfrm>
            <a:off x="10158741" y="27861"/>
            <a:ext cx="436474" cy="226985"/>
          </a:xfrm>
          <a:prstGeom prst="rect">
            <a:avLst/>
          </a:prstGeom>
          <a:solidFill>
            <a:srgbClr val="FEFAF8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sl-SI" sz="875" dirty="0"/>
              <a:t>3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874905EC-8BDF-F5D3-EBD5-03AB1EA7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28" y="1290794"/>
            <a:ext cx="10294022" cy="6068292"/>
          </a:xfrm>
          <a:prstGeom prst="rect">
            <a:avLst/>
          </a:prstGeom>
        </p:spPr>
      </p:pic>
      <p:sp>
        <p:nvSpPr>
          <p:cNvPr id="20" name="Pravokotnik 19">
            <a:extLst>
              <a:ext uri="{FF2B5EF4-FFF2-40B4-BE49-F238E27FC236}">
                <a16:creationId xmlns:a16="http://schemas.microsoft.com/office/drawing/2014/main" id="{EBD44199-A63C-4CDD-F9BD-FCBC597A4E21}"/>
              </a:ext>
            </a:extLst>
          </p:cNvPr>
          <p:cNvSpPr/>
          <p:nvPr/>
        </p:nvSpPr>
        <p:spPr>
          <a:xfrm>
            <a:off x="3096680" y="1290794"/>
            <a:ext cx="7494549" cy="6174642"/>
          </a:xfrm>
          <a:prstGeom prst="rect">
            <a:avLst/>
          </a:prstGeom>
          <a:solidFill>
            <a:srgbClr val="F4F9F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dirty="0"/>
          </a:p>
        </p:txBody>
      </p:sp>
      <p:grpSp>
        <p:nvGrpSpPr>
          <p:cNvPr id="27" name="Skupina 26">
            <a:extLst>
              <a:ext uri="{FF2B5EF4-FFF2-40B4-BE49-F238E27FC236}">
                <a16:creationId xmlns:a16="http://schemas.microsoft.com/office/drawing/2014/main" id="{156A2BF5-9BE7-AEF1-80E5-E0362C553AC4}"/>
              </a:ext>
            </a:extLst>
          </p:cNvPr>
          <p:cNvGrpSpPr/>
          <p:nvPr/>
        </p:nvGrpSpPr>
        <p:grpSpPr>
          <a:xfrm>
            <a:off x="100584" y="364708"/>
            <a:ext cx="10494631" cy="742961"/>
            <a:chOff x="70308" y="391862"/>
            <a:chExt cx="9740397" cy="742961"/>
          </a:xfrm>
        </p:grpSpPr>
        <p:sp>
          <p:nvSpPr>
            <p:cNvPr id="11" name="PoljeZBesedilom 10">
              <a:extLst>
                <a:ext uri="{FF2B5EF4-FFF2-40B4-BE49-F238E27FC236}">
                  <a16:creationId xmlns:a16="http://schemas.microsoft.com/office/drawing/2014/main" id="{6C977FF7-C228-22C8-45C3-752731BADF39}"/>
                </a:ext>
              </a:extLst>
            </p:cNvPr>
            <p:cNvSpPr txBox="1"/>
            <p:nvPr/>
          </p:nvSpPr>
          <p:spPr>
            <a:xfrm>
              <a:off x="70308" y="391862"/>
              <a:ext cx="4864806" cy="281295"/>
            </a:xfrm>
            <a:prstGeom prst="rect">
              <a:avLst/>
            </a:prstGeom>
            <a:solidFill>
              <a:srgbClr val="EEE9E6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KAMENA DOBA</a:t>
              </a:r>
            </a:p>
          </p:txBody>
        </p:sp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178DC294-09E9-C813-F37B-234F4ED8C9A3}"/>
                </a:ext>
              </a:extLst>
            </p:cNvPr>
            <p:cNvSpPr txBox="1"/>
            <p:nvPr/>
          </p:nvSpPr>
          <p:spPr>
            <a:xfrm>
              <a:off x="70308" y="673158"/>
              <a:ext cx="1621602" cy="461665"/>
            </a:xfrm>
            <a:prstGeom prst="rect">
              <a:avLst/>
            </a:prstGeom>
            <a:solidFill>
              <a:srgbClr val="F7F5F3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PALEOLITIK</a:t>
              </a:r>
            </a:p>
            <a:p>
              <a:pPr algn="ctr"/>
              <a:r>
                <a:rPr lang="sl-SI" sz="1200" noProof="1"/>
                <a:t>2,5 mio – 10.000 pr. Kr.</a:t>
              </a:r>
            </a:p>
          </p:txBody>
        </p:sp>
        <p:sp>
          <p:nvSpPr>
            <p:cNvPr id="13" name="PoljeZBesedilom 12">
              <a:extLst>
                <a:ext uri="{FF2B5EF4-FFF2-40B4-BE49-F238E27FC236}">
                  <a16:creationId xmlns:a16="http://schemas.microsoft.com/office/drawing/2014/main" id="{A1E21E4F-F81B-C0A6-2CD6-D4EE598F54CB}"/>
                </a:ext>
              </a:extLst>
            </p:cNvPr>
            <p:cNvSpPr txBox="1"/>
            <p:nvPr/>
          </p:nvSpPr>
          <p:spPr>
            <a:xfrm>
              <a:off x="1691910" y="673158"/>
              <a:ext cx="1621602" cy="461665"/>
            </a:xfrm>
            <a:prstGeom prst="rect">
              <a:avLst/>
            </a:prstGeom>
            <a:solidFill>
              <a:srgbClr val="F7F5F3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MEZOLITIK</a:t>
              </a:r>
            </a:p>
            <a:p>
              <a:pPr algn="ctr"/>
              <a:r>
                <a:rPr lang="sl-SI" sz="1200" noProof="1"/>
                <a:t>10.000 – 8.500 pr. Kr.</a:t>
              </a:r>
            </a:p>
          </p:txBody>
        </p:sp>
        <p:sp>
          <p:nvSpPr>
            <p:cNvPr id="21" name="PoljeZBesedilom 20">
              <a:extLst>
                <a:ext uri="{FF2B5EF4-FFF2-40B4-BE49-F238E27FC236}">
                  <a16:creationId xmlns:a16="http://schemas.microsoft.com/office/drawing/2014/main" id="{A6B071A7-5EF7-6735-CA21-52EF5696E303}"/>
                </a:ext>
              </a:extLst>
            </p:cNvPr>
            <p:cNvSpPr txBox="1"/>
            <p:nvPr/>
          </p:nvSpPr>
          <p:spPr>
            <a:xfrm>
              <a:off x="3313512" y="673157"/>
              <a:ext cx="1621602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NEOLITIK</a:t>
              </a:r>
            </a:p>
            <a:p>
              <a:pPr algn="ctr"/>
              <a:r>
                <a:rPr lang="sl-SI" sz="1200" noProof="1"/>
                <a:t>8.500 – 6.000 pr. Kr.</a:t>
              </a:r>
            </a:p>
          </p:txBody>
        </p:sp>
        <p:sp>
          <p:nvSpPr>
            <p:cNvPr id="22" name="PoljeZBesedilom 21">
              <a:extLst>
                <a:ext uri="{FF2B5EF4-FFF2-40B4-BE49-F238E27FC236}">
                  <a16:creationId xmlns:a16="http://schemas.microsoft.com/office/drawing/2014/main" id="{DDB53377-46B7-E97F-939F-04F3FB992AF6}"/>
                </a:ext>
              </a:extLst>
            </p:cNvPr>
            <p:cNvSpPr txBox="1"/>
            <p:nvPr/>
          </p:nvSpPr>
          <p:spPr>
            <a:xfrm>
              <a:off x="4945899" y="391862"/>
              <a:ext cx="4864806" cy="2812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DOBA KOVIN</a:t>
              </a:r>
            </a:p>
          </p:txBody>
        </p:sp>
        <p:sp>
          <p:nvSpPr>
            <p:cNvPr id="23" name="PoljeZBesedilom 22">
              <a:extLst>
                <a:ext uri="{FF2B5EF4-FFF2-40B4-BE49-F238E27FC236}">
                  <a16:creationId xmlns:a16="http://schemas.microsoft.com/office/drawing/2014/main" id="{04E14223-68D6-B1F3-79BC-8F8B7281748C}"/>
                </a:ext>
              </a:extLst>
            </p:cNvPr>
            <p:cNvSpPr txBox="1"/>
            <p:nvPr/>
          </p:nvSpPr>
          <p:spPr>
            <a:xfrm>
              <a:off x="4945899" y="673158"/>
              <a:ext cx="1621602" cy="461665"/>
            </a:xfrm>
            <a:prstGeom prst="rect">
              <a:avLst/>
            </a:prstGeom>
            <a:solidFill>
              <a:srgbClr val="FEF6F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BAKRENA DOBA</a:t>
              </a:r>
            </a:p>
            <a:p>
              <a:pPr algn="ctr"/>
              <a:r>
                <a:rPr lang="sl-SI" sz="1200" noProof="1"/>
                <a:t>6.000 – 3.200 pr. Kr.</a:t>
              </a:r>
            </a:p>
          </p:txBody>
        </p:sp>
        <p:sp>
          <p:nvSpPr>
            <p:cNvPr id="24" name="PoljeZBesedilom 23">
              <a:extLst>
                <a:ext uri="{FF2B5EF4-FFF2-40B4-BE49-F238E27FC236}">
                  <a16:creationId xmlns:a16="http://schemas.microsoft.com/office/drawing/2014/main" id="{AB738A0B-63A5-7861-535C-A513DF21E162}"/>
                </a:ext>
              </a:extLst>
            </p:cNvPr>
            <p:cNvSpPr txBox="1"/>
            <p:nvPr/>
          </p:nvSpPr>
          <p:spPr>
            <a:xfrm>
              <a:off x="6567501" y="673158"/>
              <a:ext cx="1621602" cy="461665"/>
            </a:xfrm>
            <a:prstGeom prst="rect">
              <a:avLst/>
            </a:prstGeom>
            <a:solidFill>
              <a:srgbClr val="FEF6F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BRONASTA DOBA</a:t>
              </a:r>
            </a:p>
            <a:p>
              <a:pPr algn="ctr"/>
              <a:r>
                <a:rPr lang="sl-SI" sz="1200" noProof="1"/>
                <a:t>3.200 – 1.000 pr. Kr.</a:t>
              </a:r>
            </a:p>
          </p:txBody>
        </p:sp>
        <p:sp>
          <p:nvSpPr>
            <p:cNvPr id="25" name="PoljeZBesedilom 24">
              <a:extLst>
                <a:ext uri="{FF2B5EF4-FFF2-40B4-BE49-F238E27FC236}">
                  <a16:creationId xmlns:a16="http://schemas.microsoft.com/office/drawing/2014/main" id="{D0580D71-6B9A-C990-93D8-8EBE333428E0}"/>
                </a:ext>
              </a:extLst>
            </p:cNvPr>
            <p:cNvSpPr txBox="1"/>
            <p:nvPr/>
          </p:nvSpPr>
          <p:spPr>
            <a:xfrm>
              <a:off x="8189103" y="673157"/>
              <a:ext cx="1621602" cy="461665"/>
            </a:xfrm>
            <a:prstGeom prst="rect">
              <a:avLst/>
            </a:prstGeom>
            <a:solidFill>
              <a:srgbClr val="FEF6F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ŽELEZNA DOBA</a:t>
              </a:r>
            </a:p>
            <a:p>
              <a:pPr algn="ctr"/>
              <a:r>
                <a:rPr lang="sl-SI" sz="1200" noProof="1"/>
                <a:t>1.000 pr. Kr. =&gt;</a:t>
              </a:r>
            </a:p>
          </p:txBody>
        </p:sp>
      </p:grp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42536C47-0123-9342-61ED-F7F93AEC2174}"/>
              </a:ext>
            </a:extLst>
          </p:cNvPr>
          <p:cNvSpPr txBox="1"/>
          <p:nvPr/>
        </p:nvSpPr>
        <p:spPr>
          <a:xfrm>
            <a:off x="100584" y="1290794"/>
            <a:ext cx="2780840" cy="2492990"/>
          </a:xfrm>
          <a:prstGeom prst="rect">
            <a:avLst/>
          </a:prstGeom>
          <a:solidFill>
            <a:srgbClr val="F4F7E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NEOLITSKA REVOLUCIJA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5" name="PoljeZBesedilom 4">
            <a:extLst>
              <a:ext uri="{FF2B5EF4-FFF2-40B4-BE49-F238E27FC236}">
                <a16:creationId xmlns:a16="http://schemas.microsoft.com/office/drawing/2014/main" id="{494175B8-606C-AA16-A0B7-FCA192CB30E4}"/>
              </a:ext>
            </a:extLst>
          </p:cNvPr>
          <p:cNvSpPr txBox="1"/>
          <p:nvPr/>
        </p:nvSpPr>
        <p:spPr>
          <a:xfrm>
            <a:off x="100584" y="6088161"/>
            <a:ext cx="2770756" cy="1384995"/>
          </a:xfrm>
          <a:prstGeom prst="rect">
            <a:avLst/>
          </a:prstGeom>
          <a:solidFill>
            <a:srgbClr val="F4F7E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ŠIRJENJE POLJEDELSTVA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6" name="PoljeZBesedilom 5">
            <a:extLst>
              <a:ext uri="{FF2B5EF4-FFF2-40B4-BE49-F238E27FC236}">
                <a16:creationId xmlns:a16="http://schemas.microsoft.com/office/drawing/2014/main" id="{020FD345-0CF7-9B7B-AC4C-FE931AD077ED}"/>
              </a:ext>
            </a:extLst>
          </p:cNvPr>
          <p:cNvSpPr txBox="1"/>
          <p:nvPr/>
        </p:nvSpPr>
        <p:spPr>
          <a:xfrm>
            <a:off x="3199688" y="3841080"/>
            <a:ext cx="3237979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NOVE OBLIKE BIVALIŠČ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14" name="PoljeZBesedilom 13">
            <a:extLst>
              <a:ext uri="{FF2B5EF4-FFF2-40B4-BE49-F238E27FC236}">
                <a16:creationId xmlns:a16="http://schemas.microsoft.com/office/drawing/2014/main" id="{186BD00B-2298-7FD0-053F-5FEC4C725038}"/>
              </a:ext>
            </a:extLst>
          </p:cNvPr>
          <p:cNvSpPr txBox="1"/>
          <p:nvPr/>
        </p:nvSpPr>
        <p:spPr>
          <a:xfrm>
            <a:off x="6626292" y="1779603"/>
            <a:ext cx="3836759" cy="32316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PLEMENA IN KLANI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16" name="PoljeZBesedilom 15">
            <a:extLst>
              <a:ext uri="{FF2B5EF4-FFF2-40B4-BE49-F238E27FC236}">
                <a16:creationId xmlns:a16="http://schemas.microsoft.com/office/drawing/2014/main" id="{4832756B-048F-2229-2520-9D1AF41D82B1}"/>
              </a:ext>
            </a:extLst>
          </p:cNvPr>
          <p:cNvSpPr txBox="1"/>
          <p:nvPr/>
        </p:nvSpPr>
        <p:spPr>
          <a:xfrm>
            <a:off x="3199688" y="5541950"/>
            <a:ext cx="3237979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RAZVOJ TEHNOLOGIJE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18" name="PoljeZBesedilom 17">
            <a:extLst>
              <a:ext uri="{FF2B5EF4-FFF2-40B4-BE49-F238E27FC236}">
                <a16:creationId xmlns:a16="http://schemas.microsoft.com/office/drawing/2014/main" id="{1C4A45CD-F36A-2A3C-07C3-7810AB425E10}"/>
              </a:ext>
            </a:extLst>
          </p:cNvPr>
          <p:cNvSpPr txBox="1"/>
          <p:nvPr/>
        </p:nvSpPr>
        <p:spPr>
          <a:xfrm>
            <a:off x="6626291" y="5172618"/>
            <a:ext cx="3836759" cy="21236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DUHOVNI SVET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8" name="PoljeZBesedilom 7">
            <a:extLst>
              <a:ext uri="{FF2B5EF4-FFF2-40B4-BE49-F238E27FC236}">
                <a16:creationId xmlns:a16="http://schemas.microsoft.com/office/drawing/2014/main" id="{A39B3854-B0A4-2F57-3756-AE1EF1319F57}"/>
              </a:ext>
            </a:extLst>
          </p:cNvPr>
          <p:cNvSpPr txBox="1"/>
          <p:nvPr/>
        </p:nvSpPr>
        <p:spPr>
          <a:xfrm>
            <a:off x="3199690" y="1399742"/>
            <a:ext cx="3237979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POSLEDICE RAZVOJA POLJEDELSTVA</a:t>
            </a:r>
          </a:p>
        </p:txBody>
      </p:sp>
      <p:sp>
        <p:nvSpPr>
          <p:cNvPr id="10" name="PoljeZBesedilom 9">
            <a:extLst>
              <a:ext uri="{FF2B5EF4-FFF2-40B4-BE49-F238E27FC236}">
                <a16:creationId xmlns:a16="http://schemas.microsoft.com/office/drawing/2014/main" id="{DA8B11A8-E3F0-F05C-64E2-319AF5F5756C}"/>
              </a:ext>
            </a:extLst>
          </p:cNvPr>
          <p:cNvSpPr txBox="1"/>
          <p:nvPr/>
        </p:nvSpPr>
        <p:spPr>
          <a:xfrm>
            <a:off x="90500" y="3964503"/>
            <a:ext cx="2780840" cy="1938992"/>
          </a:xfrm>
          <a:prstGeom prst="rect">
            <a:avLst/>
          </a:prstGeom>
          <a:solidFill>
            <a:srgbClr val="F4F7E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RAZVOJ POLJEDELSTVA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15" name="PoljeZBesedilom 14">
            <a:extLst>
              <a:ext uri="{FF2B5EF4-FFF2-40B4-BE49-F238E27FC236}">
                <a16:creationId xmlns:a16="http://schemas.microsoft.com/office/drawing/2014/main" id="{12562EA4-62E4-6630-20B6-FD3D4EB9115E}"/>
              </a:ext>
            </a:extLst>
          </p:cNvPr>
          <p:cNvSpPr txBox="1"/>
          <p:nvPr/>
        </p:nvSpPr>
        <p:spPr>
          <a:xfrm>
            <a:off x="3199689" y="1779603"/>
            <a:ext cx="3237979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RAST PREBIVALSTVA, BOLEZNI IN LAKOTA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3" name="PoljeZBesedilom 2">
            <a:extLst>
              <a:ext uri="{FF2B5EF4-FFF2-40B4-BE49-F238E27FC236}">
                <a16:creationId xmlns:a16="http://schemas.microsoft.com/office/drawing/2014/main" id="{DAEF4F26-3C8C-954F-DA71-EEC80C673B0A}"/>
              </a:ext>
            </a:extLst>
          </p:cNvPr>
          <p:cNvSpPr txBox="1"/>
          <p:nvPr/>
        </p:nvSpPr>
        <p:spPr>
          <a:xfrm>
            <a:off x="164673" y="1575755"/>
            <a:ext cx="2636716" cy="2123658"/>
          </a:xfrm>
          <a:prstGeom prst="rect">
            <a:avLst/>
          </a:prstGeom>
          <a:solidFill>
            <a:srgbClr val="FCFDF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Kaj pomeni neolitska revolucija?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Kateri so možni vzroki zanjo?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Na katerih območjih je najprej prišlo do razvoja poljedelstva in kdaj?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Zakaj ravno tam?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7" name="PoljeZBesedilom 6">
            <a:extLst>
              <a:ext uri="{FF2B5EF4-FFF2-40B4-BE49-F238E27FC236}">
                <a16:creationId xmlns:a16="http://schemas.microsoft.com/office/drawing/2014/main" id="{58093796-843E-208B-979D-5AF8D904A4A4}"/>
              </a:ext>
            </a:extLst>
          </p:cNvPr>
          <p:cNvSpPr txBox="1"/>
          <p:nvPr/>
        </p:nvSpPr>
        <p:spPr>
          <a:xfrm>
            <a:off x="171171" y="4274576"/>
            <a:ext cx="2630218" cy="1569660"/>
          </a:xfrm>
          <a:prstGeom prst="rect">
            <a:avLst/>
          </a:prstGeom>
          <a:solidFill>
            <a:srgbClr val="FCFDF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Kakšno je bilo prvotno poljedelstvo?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Kako se je razvila kultivacija in kaj je zanjo značilno?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17" name="PoljeZBesedilom 16">
            <a:extLst>
              <a:ext uri="{FF2B5EF4-FFF2-40B4-BE49-F238E27FC236}">
                <a16:creationId xmlns:a16="http://schemas.microsoft.com/office/drawing/2014/main" id="{DDEDA42D-6790-1BE9-5D4B-78A0632BEE81}"/>
              </a:ext>
            </a:extLst>
          </p:cNvPr>
          <p:cNvSpPr txBox="1"/>
          <p:nvPr/>
        </p:nvSpPr>
        <p:spPr>
          <a:xfrm>
            <a:off x="150876" y="6385608"/>
            <a:ext cx="2650513" cy="1015663"/>
          </a:xfrm>
          <a:prstGeom prst="rect">
            <a:avLst/>
          </a:prstGeom>
          <a:solidFill>
            <a:srgbClr val="FCFDF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Kako hitro se je širilo poljedelstvo?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Zakaj se ni širilo hitreje?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19" name="PoljeZBesedilom 18">
            <a:extLst>
              <a:ext uri="{FF2B5EF4-FFF2-40B4-BE49-F238E27FC236}">
                <a16:creationId xmlns:a16="http://schemas.microsoft.com/office/drawing/2014/main" id="{1EF69159-DFD1-373D-0426-22E733A6EAAD}"/>
              </a:ext>
            </a:extLst>
          </p:cNvPr>
          <p:cNvSpPr txBox="1"/>
          <p:nvPr/>
        </p:nvSpPr>
        <p:spPr>
          <a:xfrm>
            <a:off x="3283243" y="2070831"/>
            <a:ext cx="3070867" cy="1569660"/>
          </a:xfrm>
          <a:prstGeom prst="rect">
            <a:avLst/>
          </a:prstGeom>
          <a:solidFill>
            <a:srgbClr val="F8FCF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Kako je razvoj poljedelstva vplival na število prebivalstva?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Zakaj so ljudje pogosteje obolevali?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Katere bolezni so se začele širiti?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Zakaj so bili pogosteje lačni?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28" name="PoljeZBesedilom 27">
            <a:extLst>
              <a:ext uri="{FF2B5EF4-FFF2-40B4-BE49-F238E27FC236}">
                <a16:creationId xmlns:a16="http://schemas.microsoft.com/office/drawing/2014/main" id="{13C61BE1-2694-10C6-FEC6-C59F13003EC4}"/>
              </a:ext>
            </a:extLst>
          </p:cNvPr>
          <p:cNvSpPr txBox="1"/>
          <p:nvPr/>
        </p:nvSpPr>
        <p:spPr>
          <a:xfrm>
            <a:off x="3283243" y="4127224"/>
            <a:ext cx="3070867" cy="1200329"/>
          </a:xfrm>
          <a:prstGeom prst="rect">
            <a:avLst/>
          </a:prstGeom>
          <a:solidFill>
            <a:srgbClr val="F8FCF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Katera oblika naselitve je zamenjala nomadsko življenje?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Zakaj so se stalne naselbine začele razvijati v poljedelske vasi in kasneje v mesta?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29" name="PoljeZBesedilom 28">
            <a:extLst>
              <a:ext uri="{FF2B5EF4-FFF2-40B4-BE49-F238E27FC236}">
                <a16:creationId xmlns:a16="http://schemas.microsoft.com/office/drawing/2014/main" id="{19ED006D-FC2A-A9E8-50BD-051F63B4B6CC}"/>
              </a:ext>
            </a:extLst>
          </p:cNvPr>
          <p:cNvSpPr txBox="1"/>
          <p:nvPr/>
        </p:nvSpPr>
        <p:spPr>
          <a:xfrm>
            <a:off x="3283243" y="5838650"/>
            <a:ext cx="3070867" cy="1384995"/>
          </a:xfrm>
          <a:prstGeom prst="rect">
            <a:avLst/>
          </a:prstGeom>
          <a:solidFill>
            <a:srgbClr val="F8FCF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Katere dejavnosti so se pričele razvijati, ko se je človek ustalil na enem mestu?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Razvoj česa je omogočala usmeritev posameznika v le eno dejavnost?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Zakaj se je razvila blagovna menjava med različnimi plemeni?</a:t>
            </a:r>
          </a:p>
          <a:p>
            <a:endParaRPr lang="sl-SI" sz="1200" noProof="1"/>
          </a:p>
        </p:txBody>
      </p:sp>
      <p:sp>
        <p:nvSpPr>
          <p:cNvPr id="30" name="PoljeZBesedilom 29">
            <a:extLst>
              <a:ext uri="{FF2B5EF4-FFF2-40B4-BE49-F238E27FC236}">
                <a16:creationId xmlns:a16="http://schemas.microsoft.com/office/drawing/2014/main" id="{B0B7A927-DB60-D3D2-AC12-5ED6AA12BFAB}"/>
              </a:ext>
            </a:extLst>
          </p:cNvPr>
          <p:cNvSpPr txBox="1"/>
          <p:nvPr/>
        </p:nvSpPr>
        <p:spPr>
          <a:xfrm>
            <a:off x="6709517" y="2071677"/>
            <a:ext cx="3670306" cy="2862322"/>
          </a:xfrm>
          <a:prstGeom prst="rect">
            <a:avLst/>
          </a:prstGeom>
          <a:solidFill>
            <a:srgbClr val="F8FCF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Zakaj so se ljudje organizirali v plemena?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Kakšna je bila organizacija klanov in plemen?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Kdo je vladal plemenu?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Kako je bilo delo v plemenu razporejeno med njegove člane?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Kako je bilo urejeno lastništvo polj, pašnikov, čred, prebivališč?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31" name="PoljeZBesedilom 30">
            <a:extLst>
              <a:ext uri="{FF2B5EF4-FFF2-40B4-BE49-F238E27FC236}">
                <a16:creationId xmlns:a16="http://schemas.microsoft.com/office/drawing/2014/main" id="{8B132670-74E8-8056-E712-F30BA398CF2C}"/>
              </a:ext>
            </a:extLst>
          </p:cNvPr>
          <p:cNvSpPr txBox="1"/>
          <p:nvPr/>
        </p:nvSpPr>
        <p:spPr>
          <a:xfrm>
            <a:off x="6715182" y="5441187"/>
            <a:ext cx="3664641" cy="1754326"/>
          </a:xfrm>
          <a:prstGeom prst="rect">
            <a:avLst/>
          </a:prstGeom>
          <a:solidFill>
            <a:srgbClr val="F8FCF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Kaj so verjeli ljudje mlajše kamene dobe?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Kakšen je bil pomen mitov?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Zakaj so gradili megalite?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Kje so pokopavali mrtve in zakaj ravno tam?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Kateri kult so častili z izdelovanjem kipcev  mater boginj?</a:t>
            </a:r>
          </a:p>
          <a:p>
            <a:endParaRPr lang="sl-SI" sz="1200" noProof="1"/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</p:spTree>
    <p:extLst>
      <p:ext uri="{BB962C8B-B14F-4D97-AF65-F5344CB8AC3E}">
        <p14:creationId xmlns:p14="http://schemas.microsoft.com/office/powerpoint/2010/main" val="355978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9" grpId="0" animBg="1"/>
      <p:bldP spid="20" grpId="0" animBg="1"/>
      <p:bldP spid="2" grpId="0" animBg="1"/>
      <p:bldP spid="5" grpId="0" animBg="1"/>
      <p:bldP spid="6" grpId="0" animBg="1"/>
      <p:bldP spid="14" grpId="0" animBg="1"/>
      <p:bldP spid="16" grpId="0" animBg="1"/>
      <p:bldP spid="18" grpId="0" animBg="1"/>
      <p:bldP spid="8" grpId="0" animBg="1"/>
      <p:bldP spid="10" grpId="0" animBg="1"/>
      <p:bldP spid="15" grpId="0" animBg="1"/>
      <p:bldP spid="3" grpId="0" animBg="1"/>
      <p:bldP spid="7" grpId="0" animBg="1"/>
      <p:bldP spid="17" grpId="0" animBg="1"/>
      <p:bldP spid="19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jeZBesedilom 1">
            <a:extLst>
              <a:ext uri="{FF2B5EF4-FFF2-40B4-BE49-F238E27FC236}">
                <a16:creationId xmlns:a16="http://schemas.microsoft.com/office/drawing/2014/main" id="{EB1BB3C6-F031-6663-3F95-73326A4A29C7}"/>
              </a:ext>
            </a:extLst>
          </p:cNvPr>
          <p:cNvSpPr txBox="1"/>
          <p:nvPr/>
        </p:nvSpPr>
        <p:spPr>
          <a:xfrm>
            <a:off x="892098" y="401444"/>
            <a:ext cx="2308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l-SI" dirty="0"/>
              <a:t>Preveri še, če je vse, kar je na zadnjih listih profesorja!</a:t>
            </a:r>
          </a:p>
        </p:txBody>
      </p:sp>
    </p:spTree>
    <p:extLst>
      <p:ext uri="{BB962C8B-B14F-4D97-AF65-F5344CB8AC3E}">
        <p14:creationId xmlns:p14="http://schemas.microsoft.com/office/powerpoint/2010/main" val="3075483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DBBF9-4D39-E585-1381-A3F646601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1A86C28D-EE1A-83AD-717C-C546D5349BF8}"/>
              </a:ext>
            </a:extLst>
          </p:cNvPr>
          <p:cNvGraphicFramePr>
            <a:graphicFrameLocks noGrp="1"/>
          </p:cNvGraphicFramePr>
          <p:nvPr/>
        </p:nvGraphicFramePr>
        <p:xfrm>
          <a:off x="1" y="12"/>
          <a:ext cx="10691812" cy="7580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1812">
                  <a:extLst>
                    <a:ext uri="{9D8B030D-6E8A-4147-A177-3AD203B41FA5}">
                      <a16:colId xmlns:a16="http://schemas.microsoft.com/office/drawing/2014/main" val="1871136473"/>
                    </a:ext>
                  </a:extLst>
                </a:gridCol>
              </a:tblGrid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68874"/>
                  </a:ext>
                </a:extLst>
              </a:tr>
              <a:tr h="278627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50459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74067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35265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477213"/>
                  </a:ext>
                </a:extLst>
              </a:tr>
              <a:tr h="290736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5641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00381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90584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552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3319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97698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540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9845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74388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68634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33710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0883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86589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02913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262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821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91966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85133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088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10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0792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57883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917632"/>
                  </a:ext>
                </a:extLst>
              </a:tr>
            </a:tbl>
          </a:graphicData>
        </a:graphic>
      </p:graphicFrame>
      <p:pic>
        <p:nvPicPr>
          <p:cNvPr id="34" name="Slika 33">
            <a:extLst>
              <a:ext uri="{FF2B5EF4-FFF2-40B4-BE49-F238E27FC236}">
                <a16:creationId xmlns:a16="http://schemas.microsoft.com/office/drawing/2014/main" id="{0506A058-3701-3AF5-6BE3-CD8C0AFA5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066" y="2530669"/>
            <a:ext cx="4345490" cy="2850811"/>
          </a:xfrm>
          <a:prstGeom prst="rect">
            <a:avLst/>
          </a:prstGeom>
        </p:spPr>
      </p:pic>
      <p:sp>
        <p:nvSpPr>
          <p:cNvPr id="53" name="PoljeZBesedilom 52">
            <a:extLst>
              <a:ext uri="{FF2B5EF4-FFF2-40B4-BE49-F238E27FC236}">
                <a16:creationId xmlns:a16="http://schemas.microsoft.com/office/drawing/2014/main" id="{6A98E343-909C-B4AC-C1F2-82D0F011821F}"/>
              </a:ext>
            </a:extLst>
          </p:cNvPr>
          <p:cNvSpPr txBox="1"/>
          <p:nvPr/>
        </p:nvSpPr>
        <p:spPr>
          <a:xfrm>
            <a:off x="0" y="705"/>
            <a:ext cx="10691813" cy="281295"/>
          </a:xfrm>
          <a:prstGeom prst="rect">
            <a:avLst/>
          </a:prstGeom>
          <a:solidFill>
            <a:srgbClr val="FEE6A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b="1" dirty="0"/>
              <a:t>ZGODOVINA</a:t>
            </a:r>
            <a:endParaRPr lang="sl-SI" sz="1200" dirty="0"/>
          </a:p>
        </p:txBody>
      </p:sp>
      <p:sp>
        <p:nvSpPr>
          <p:cNvPr id="9" name="PoljeZBesedilom 8">
            <a:extLst>
              <a:ext uri="{FF2B5EF4-FFF2-40B4-BE49-F238E27FC236}">
                <a16:creationId xmlns:a16="http://schemas.microsoft.com/office/drawing/2014/main" id="{7E7EDDC3-DF38-5B76-C415-3CB01EF82DAB}"/>
              </a:ext>
            </a:extLst>
          </p:cNvPr>
          <p:cNvSpPr txBox="1"/>
          <p:nvPr/>
        </p:nvSpPr>
        <p:spPr>
          <a:xfrm>
            <a:off x="10158741" y="27861"/>
            <a:ext cx="436474" cy="226985"/>
          </a:xfrm>
          <a:prstGeom prst="rect">
            <a:avLst/>
          </a:prstGeom>
          <a:solidFill>
            <a:srgbClr val="FEFAF8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sl-SI" sz="875" dirty="0"/>
              <a:t>2</a:t>
            </a:r>
          </a:p>
        </p:txBody>
      </p:sp>
      <p:sp>
        <p:nvSpPr>
          <p:cNvPr id="29" name="PoljeZBesedilom 28">
            <a:extLst>
              <a:ext uri="{FF2B5EF4-FFF2-40B4-BE49-F238E27FC236}">
                <a16:creationId xmlns:a16="http://schemas.microsoft.com/office/drawing/2014/main" id="{D3245F11-2646-B708-FD19-A222D8926793}"/>
              </a:ext>
            </a:extLst>
          </p:cNvPr>
          <p:cNvSpPr txBox="1"/>
          <p:nvPr/>
        </p:nvSpPr>
        <p:spPr>
          <a:xfrm>
            <a:off x="4221711" y="613227"/>
            <a:ext cx="2246199" cy="461665"/>
          </a:xfrm>
          <a:prstGeom prst="rect">
            <a:avLst/>
          </a:prstGeom>
          <a:solidFill>
            <a:srgbClr val="FEE6A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VRSTE ZGODOVINE (4)</a:t>
            </a:r>
          </a:p>
          <a:p>
            <a:pPr algn="ctr"/>
            <a:endParaRPr lang="sl-SI" sz="1200" noProof="1"/>
          </a:p>
        </p:txBody>
      </p:sp>
      <p:sp>
        <p:nvSpPr>
          <p:cNvPr id="36" name="PoljeZBesedilom 35">
            <a:extLst>
              <a:ext uri="{FF2B5EF4-FFF2-40B4-BE49-F238E27FC236}">
                <a16:creationId xmlns:a16="http://schemas.microsoft.com/office/drawing/2014/main" id="{030A25D4-F663-38F2-2FF2-BC5348E65755}"/>
              </a:ext>
            </a:extLst>
          </p:cNvPr>
          <p:cNvSpPr txBox="1"/>
          <p:nvPr/>
        </p:nvSpPr>
        <p:spPr>
          <a:xfrm>
            <a:off x="116781" y="2825731"/>
            <a:ext cx="2244532" cy="461665"/>
          </a:xfrm>
          <a:prstGeom prst="rect">
            <a:avLst/>
          </a:prstGeom>
          <a:solidFill>
            <a:srgbClr val="FEE6A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ZGODOVINA KOT VEDA</a:t>
            </a:r>
          </a:p>
          <a:p>
            <a:pPr algn="ctr"/>
            <a:endParaRPr lang="sl-SI" sz="1200" noProof="1"/>
          </a:p>
        </p:txBody>
      </p:sp>
      <p:sp>
        <p:nvSpPr>
          <p:cNvPr id="39" name="PoljeZBesedilom 38">
            <a:extLst>
              <a:ext uri="{FF2B5EF4-FFF2-40B4-BE49-F238E27FC236}">
                <a16:creationId xmlns:a16="http://schemas.microsoft.com/office/drawing/2014/main" id="{F56A9259-6309-943D-0F95-663A38DE9955}"/>
              </a:ext>
            </a:extLst>
          </p:cNvPr>
          <p:cNvSpPr txBox="1"/>
          <p:nvPr/>
        </p:nvSpPr>
        <p:spPr>
          <a:xfrm>
            <a:off x="116781" y="4455516"/>
            <a:ext cx="2246199" cy="461665"/>
          </a:xfrm>
          <a:prstGeom prst="rect">
            <a:avLst/>
          </a:prstGeom>
          <a:solidFill>
            <a:srgbClr val="FEE6A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ZGODOVINSKI POJMI</a:t>
            </a:r>
          </a:p>
          <a:p>
            <a:pPr algn="ctr"/>
            <a:endParaRPr lang="sl-SI" sz="1200" noProof="1"/>
          </a:p>
        </p:txBody>
      </p:sp>
      <p:sp>
        <p:nvSpPr>
          <p:cNvPr id="42" name="PoljeZBesedilom 41">
            <a:extLst>
              <a:ext uri="{FF2B5EF4-FFF2-40B4-BE49-F238E27FC236}">
                <a16:creationId xmlns:a16="http://schemas.microsoft.com/office/drawing/2014/main" id="{CB6C211A-7F4B-D567-84F0-6751974DF56D}"/>
              </a:ext>
            </a:extLst>
          </p:cNvPr>
          <p:cNvSpPr txBox="1"/>
          <p:nvPr/>
        </p:nvSpPr>
        <p:spPr>
          <a:xfrm>
            <a:off x="554424" y="6594562"/>
            <a:ext cx="2244532" cy="461665"/>
          </a:xfrm>
          <a:prstGeom prst="rect">
            <a:avLst/>
          </a:prstGeom>
          <a:solidFill>
            <a:srgbClr val="FEE6A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POMEN ZGODOVINE</a:t>
            </a:r>
          </a:p>
          <a:p>
            <a:pPr algn="ctr"/>
            <a:endParaRPr lang="sl-SI" sz="1200" noProof="1"/>
          </a:p>
        </p:txBody>
      </p:sp>
      <p:sp>
        <p:nvSpPr>
          <p:cNvPr id="48" name="PoljeZBesedilom 47">
            <a:extLst>
              <a:ext uri="{FF2B5EF4-FFF2-40B4-BE49-F238E27FC236}">
                <a16:creationId xmlns:a16="http://schemas.microsoft.com/office/drawing/2014/main" id="{BFC9C4E0-3F85-24B3-E850-FC84AEC06462}"/>
              </a:ext>
            </a:extLst>
          </p:cNvPr>
          <p:cNvSpPr txBox="1"/>
          <p:nvPr/>
        </p:nvSpPr>
        <p:spPr>
          <a:xfrm>
            <a:off x="552757" y="965113"/>
            <a:ext cx="2246199" cy="461665"/>
          </a:xfrm>
          <a:prstGeom prst="rect">
            <a:avLst/>
          </a:prstGeom>
          <a:solidFill>
            <a:srgbClr val="FEE6A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PREDMET ZGODOVINE</a:t>
            </a:r>
          </a:p>
          <a:p>
            <a:pPr algn="ctr"/>
            <a:endParaRPr lang="sl-SI" sz="1200" noProof="1"/>
          </a:p>
        </p:txBody>
      </p:sp>
      <p:sp>
        <p:nvSpPr>
          <p:cNvPr id="51" name="PoljeZBesedilom 50">
            <a:extLst>
              <a:ext uri="{FF2B5EF4-FFF2-40B4-BE49-F238E27FC236}">
                <a16:creationId xmlns:a16="http://schemas.microsoft.com/office/drawing/2014/main" id="{0743873F-28B5-E6FE-9C3E-84B021A7129D}"/>
              </a:ext>
            </a:extLst>
          </p:cNvPr>
          <p:cNvSpPr txBox="1"/>
          <p:nvPr/>
        </p:nvSpPr>
        <p:spPr>
          <a:xfrm>
            <a:off x="7890665" y="944669"/>
            <a:ext cx="2246199" cy="461665"/>
          </a:xfrm>
          <a:prstGeom prst="rect">
            <a:avLst/>
          </a:prstGeom>
          <a:solidFill>
            <a:srgbClr val="FEE6A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POMOŽNE ZGODOVINSKE VEDE (7)</a:t>
            </a:r>
          </a:p>
        </p:txBody>
      </p:sp>
      <p:sp>
        <p:nvSpPr>
          <p:cNvPr id="54" name="PoljeZBesedilom 53">
            <a:extLst>
              <a:ext uri="{FF2B5EF4-FFF2-40B4-BE49-F238E27FC236}">
                <a16:creationId xmlns:a16="http://schemas.microsoft.com/office/drawing/2014/main" id="{9EF63AC2-ACF0-5E33-7511-0A1131447D9F}"/>
              </a:ext>
            </a:extLst>
          </p:cNvPr>
          <p:cNvSpPr txBox="1"/>
          <p:nvPr/>
        </p:nvSpPr>
        <p:spPr>
          <a:xfrm>
            <a:off x="8257516" y="4358236"/>
            <a:ext cx="2246199" cy="461665"/>
          </a:xfrm>
          <a:prstGeom prst="rect">
            <a:avLst/>
          </a:prstGeom>
          <a:solidFill>
            <a:srgbClr val="FEE6A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ZGODOVINSKI VIRI</a:t>
            </a:r>
          </a:p>
          <a:p>
            <a:pPr algn="ctr"/>
            <a:endParaRPr lang="sl-SI" sz="1200" noProof="1"/>
          </a:p>
        </p:txBody>
      </p:sp>
      <p:sp>
        <p:nvSpPr>
          <p:cNvPr id="55" name="PoljeZBesedilom 54">
            <a:extLst>
              <a:ext uri="{FF2B5EF4-FFF2-40B4-BE49-F238E27FC236}">
                <a16:creationId xmlns:a16="http://schemas.microsoft.com/office/drawing/2014/main" id="{6466130F-28CD-7AA4-5279-F2B2059F6C0F}"/>
              </a:ext>
            </a:extLst>
          </p:cNvPr>
          <p:cNvSpPr txBox="1"/>
          <p:nvPr/>
        </p:nvSpPr>
        <p:spPr>
          <a:xfrm>
            <a:off x="6481882" y="5686841"/>
            <a:ext cx="1408783" cy="461665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MATERIALNI ALI TVARNI VIRI</a:t>
            </a:r>
          </a:p>
        </p:txBody>
      </p:sp>
      <p:sp>
        <p:nvSpPr>
          <p:cNvPr id="56" name="PoljeZBesedilom 55">
            <a:extLst>
              <a:ext uri="{FF2B5EF4-FFF2-40B4-BE49-F238E27FC236}">
                <a16:creationId xmlns:a16="http://schemas.microsoft.com/office/drawing/2014/main" id="{5C0EB566-0410-AA07-5F64-B7E44EEAC18F}"/>
              </a:ext>
            </a:extLst>
          </p:cNvPr>
          <p:cNvSpPr txBox="1"/>
          <p:nvPr/>
        </p:nvSpPr>
        <p:spPr>
          <a:xfrm>
            <a:off x="9186432" y="5841749"/>
            <a:ext cx="1408783" cy="461665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PISNI VIRI</a:t>
            </a:r>
          </a:p>
          <a:p>
            <a:pPr algn="ctr"/>
            <a:endParaRPr lang="sl-SI" sz="1200" noProof="1"/>
          </a:p>
        </p:txBody>
      </p:sp>
      <p:sp>
        <p:nvSpPr>
          <p:cNvPr id="57" name="PoljeZBesedilom 56">
            <a:extLst>
              <a:ext uri="{FF2B5EF4-FFF2-40B4-BE49-F238E27FC236}">
                <a16:creationId xmlns:a16="http://schemas.microsoft.com/office/drawing/2014/main" id="{6A99D6E8-4F29-C425-70D3-6AF68ECE33F7}"/>
              </a:ext>
            </a:extLst>
          </p:cNvPr>
          <p:cNvSpPr txBox="1"/>
          <p:nvPr/>
        </p:nvSpPr>
        <p:spPr>
          <a:xfrm>
            <a:off x="7225305" y="6484782"/>
            <a:ext cx="1408783" cy="461665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USTNI VIRI</a:t>
            </a:r>
          </a:p>
          <a:p>
            <a:pPr algn="ctr"/>
            <a:endParaRPr lang="sl-SI" sz="1200" noProof="1"/>
          </a:p>
        </p:txBody>
      </p:sp>
      <p:sp>
        <p:nvSpPr>
          <p:cNvPr id="58" name="PoljeZBesedilom 57">
            <a:extLst>
              <a:ext uri="{FF2B5EF4-FFF2-40B4-BE49-F238E27FC236}">
                <a16:creationId xmlns:a16="http://schemas.microsoft.com/office/drawing/2014/main" id="{573A6861-8D77-5C23-7BC2-47D7C7205BAD}"/>
              </a:ext>
            </a:extLst>
          </p:cNvPr>
          <p:cNvSpPr txBox="1"/>
          <p:nvPr/>
        </p:nvSpPr>
        <p:spPr>
          <a:xfrm>
            <a:off x="8904815" y="6946447"/>
            <a:ext cx="1408783" cy="461665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AVDIO VIZUALNI VIRI</a:t>
            </a:r>
          </a:p>
        </p:txBody>
      </p:sp>
      <p:sp>
        <p:nvSpPr>
          <p:cNvPr id="60" name="PoljeZBesedilom 59">
            <a:extLst>
              <a:ext uri="{FF2B5EF4-FFF2-40B4-BE49-F238E27FC236}">
                <a16:creationId xmlns:a16="http://schemas.microsoft.com/office/drawing/2014/main" id="{F4B58C97-47F9-A48F-8472-0D3345C24BFB}"/>
              </a:ext>
            </a:extLst>
          </p:cNvPr>
          <p:cNvSpPr txBox="1"/>
          <p:nvPr/>
        </p:nvSpPr>
        <p:spPr>
          <a:xfrm>
            <a:off x="8268824" y="3233902"/>
            <a:ext cx="2080453" cy="461665"/>
          </a:xfrm>
          <a:prstGeom prst="rect">
            <a:avLst/>
          </a:prstGeom>
          <a:solidFill>
            <a:srgbClr val="FFFBE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VRSTE VIROV GLEDE NA PRENOS</a:t>
            </a:r>
          </a:p>
        </p:txBody>
      </p:sp>
      <p:cxnSp>
        <p:nvCxnSpPr>
          <p:cNvPr id="33" name="Raven puščični povezovalnik 32">
            <a:extLst>
              <a:ext uri="{FF2B5EF4-FFF2-40B4-BE49-F238E27FC236}">
                <a16:creationId xmlns:a16="http://schemas.microsoft.com/office/drawing/2014/main" id="{EB7DD5DE-D024-C962-1A68-09C34D14A4EC}"/>
              </a:ext>
            </a:extLst>
          </p:cNvPr>
          <p:cNvCxnSpPr/>
          <p:nvPr/>
        </p:nvCxnSpPr>
        <p:spPr>
          <a:xfrm flipH="1" flipV="1">
            <a:off x="2051824" y="1583473"/>
            <a:ext cx="1929161" cy="791737"/>
          </a:xfrm>
          <a:prstGeom prst="straightConnector1">
            <a:avLst/>
          </a:prstGeom>
          <a:ln w="38100">
            <a:solidFill>
              <a:srgbClr val="B77B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aven puščični povezovalnik 34">
            <a:extLst>
              <a:ext uri="{FF2B5EF4-FFF2-40B4-BE49-F238E27FC236}">
                <a16:creationId xmlns:a16="http://schemas.microsoft.com/office/drawing/2014/main" id="{54ACE3EF-6A7C-F9B8-C882-E70B6D9C57BA}"/>
              </a:ext>
            </a:extLst>
          </p:cNvPr>
          <p:cNvCxnSpPr>
            <a:cxnSpLocks/>
          </p:cNvCxnSpPr>
          <p:nvPr/>
        </p:nvCxnSpPr>
        <p:spPr>
          <a:xfrm flipV="1">
            <a:off x="5344810" y="1278112"/>
            <a:ext cx="0" cy="1127953"/>
          </a:xfrm>
          <a:prstGeom prst="straightConnector1">
            <a:avLst/>
          </a:prstGeom>
          <a:ln w="38100">
            <a:solidFill>
              <a:srgbClr val="B77B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aven puščični povezovalnik 43">
            <a:extLst>
              <a:ext uri="{FF2B5EF4-FFF2-40B4-BE49-F238E27FC236}">
                <a16:creationId xmlns:a16="http://schemas.microsoft.com/office/drawing/2014/main" id="{ED223A4D-C4FB-95DF-95E5-0AF979C79FFD}"/>
              </a:ext>
            </a:extLst>
          </p:cNvPr>
          <p:cNvCxnSpPr>
            <a:cxnSpLocks/>
          </p:cNvCxnSpPr>
          <p:nvPr/>
        </p:nvCxnSpPr>
        <p:spPr>
          <a:xfrm flipV="1">
            <a:off x="6991815" y="1583473"/>
            <a:ext cx="2043826" cy="791737"/>
          </a:xfrm>
          <a:prstGeom prst="straightConnector1">
            <a:avLst/>
          </a:prstGeom>
          <a:ln w="38100">
            <a:solidFill>
              <a:srgbClr val="B77B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aven puščični povezovalnik 46">
            <a:extLst>
              <a:ext uri="{FF2B5EF4-FFF2-40B4-BE49-F238E27FC236}">
                <a16:creationId xmlns:a16="http://schemas.microsoft.com/office/drawing/2014/main" id="{0F5E6ADB-1F9F-C8A1-F027-52CF4DF2B771}"/>
              </a:ext>
            </a:extLst>
          </p:cNvPr>
          <p:cNvCxnSpPr>
            <a:cxnSpLocks/>
          </p:cNvCxnSpPr>
          <p:nvPr/>
        </p:nvCxnSpPr>
        <p:spPr>
          <a:xfrm>
            <a:off x="7544341" y="4607015"/>
            <a:ext cx="584898" cy="0"/>
          </a:xfrm>
          <a:prstGeom prst="straightConnector1">
            <a:avLst/>
          </a:prstGeom>
          <a:ln w="38100">
            <a:solidFill>
              <a:srgbClr val="B77B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aven puščični povezovalnik 62">
            <a:extLst>
              <a:ext uri="{FF2B5EF4-FFF2-40B4-BE49-F238E27FC236}">
                <a16:creationId xmlns:a16="http://schemas.microsoft.com/office/drawing/2014/main" id="{D849E00C-0136-9031-E6D5-745680ACDCC8}"/>
              </a:ext>
            </a:extLst>
          </p:cNvPr>
          <p:cNvCxnSpPr>
            <a:cxnSpLocks/>
          </p:cNvCxnSpPr>
          <p:nvPr/>
        </p:nvCxnSpPr>
        <p:spPr>
          <a:xfrm flipV="1">
            <a:off x="9380615" y="3864108"/>
            <a:ext cx="0" cy="351053"/>
          </a:xfrm>
          <a:prstGeom prst="straightConnector1">
            <a:avLst/>
          </a:prstGeom>
          <a:ln w="38100">
            <a:solidFill>
              <a:srgbClr val="B77B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aven puščični povezovalnik 65">
            <a:extLst>
              <a:ext uri="{FF2B5EF4-FFF2-40B4-BE49-F238E27FC236}">
                <a16:creationId xmlns:a16="http://schemas.microsoft.com/office/drawing/2014/main" id="{88B6B731-7D5F-6C1D-4112-6AC851E59F86}"/>
              </a:ext>
            </a:extLst>
          </p:cNvPr>
          <p:cNvCxnSpPr>
            <a:cxnSpLocks/>
          </p:cNvCxnSpPr>
          <p:nvPr/>
        </p:nvCxnSpPr>
        <p:spPr>
          <a:xfrm>
            <a:off x="9609206" y="4917181"/>
            <a:ext cx="281617" cy="904932"/>
          </a:xfrm>
          <a:prstGeom prst="straightConnector1">
            <a:avLst/>
          </a:prstGeom>
          <a:ln w="38100">
            <a:solidFill>
              <a:srgbClr val="B77B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Raven puščični povezovalnik 68">
            <a:extLst>
              <a:ext uri="{FF2B5EF4-FFF2-40B4-BE49-F238E27FC236}">
                <a16:creationId xmlns:a16="http://schemas.microsoft.com/office/drawing/2014/main" id="{C4AB018B-3DCC-40C7-7FC8-61BD066C6A83}"/>
              </a:ext>
            </a:extLst>
          </p:cNvPr>
          <p:cNvCxnSpPr>
            <a:cxnSpLocks/>
          </p:cNvCxnSpPr>
          <p:nvPr/>
        </p:nvCxnSpPr>
        <p:spPr>
          <a:xfrm>
            <a:off x="9045623" y="4917181"/>
            <a:ext cx="44211" cy="1908213"/>
          </a:xfrm>
          <a:prstGeom prst="straightConnector1">
            <a:avLst/>
          </a:prstGeom>
          <a:ln w="38100">
            <a:solidFill>
              <a:srgbClr val="B77B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aven puščični povezovalnik 71">
            <a:extLst>
              <a:ext uri="{FF2B5EF4-FFF2-40B4-BE49-F238E27FC236}">
                <a16:creationId xmlns:a16="http://schemas.microsoft.com/office/drawing/2014/main" id="{F8CA4943-86E9-CE26-BB13-AAC302E85B13}"/>
              </a:ext>
            </a:extLst>
          </p:cNvPr>
          <p:cNvCxnSpPr>
            <a:cxnSpLocks/>
          </p:cNvCxnSpPr>
          <p:nvPr/>
        </p:nvCxnSpPr>
        <p:spPr>
          <a:xfrm flipH="1">
            <a:off x="8296440" y="4894714"/>
            <a:ext cx="445286" cy="1408700"/>
          </a:xfrm>
          <a:prstGeom prst="straightConnector1">
            <a:avLst/>
          </a:prstGeom>
          <a:ln w="38100">
            <a:solidFill>
              <a:srgbClr val="B77B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aven puščični povezovalnik 73">
            <a:extLst>
              <a:ext uri="{FF2B5EF4-FFF2-40B4-BE49-F238E27FC236}">
                <a16:creationId xmlns:a16="http://schemas.microsoft.com/office/drawing/2014/main" id="{E7087FB8-183E-72F0-C279-73F3EC3106E4}"/>
              </a:ext>
            </a:extLst>
          </p:cNvPr>
          <p:cNvCxnSpPr>
            <a:cxnSpLocks/>
          </p:cNvCxnSpPr>
          <p:nvPr/>
        </p:nvCxnSpPr>
        <p:spPr>
          <a:xfrm flipH="1">
            <a:off x="7777068" y="4917181"/>
            <a:ext cx="608374" cy="656152"/>
          </a:xfrm>
          <a:prstGeom prst="straightConnector1">
            <a:avLst/>
          </a:prstGeom>
          <a:ln w="38100">
            <a:solidFill>
              <a:srgbClr val="B77B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Raven puščični povezovalnik 76">
            <a:extLst>
              <a:ext uri="{FF2B5EF4-FFF2-40B4-BE49-F238E27FC236}">
                <a16:creationId xmlns:a16="http://schemas.microsoft.com/office/drawing/2014/main" id="{311E67FB-1001-438C-0B27-09D1920D7F85}"/>
              </a:ext>
            </a:extLst>
          </p:cNvPr>
          <p:cNvCxnSpPr>
            <a:cxnSpLocks/>
          </p:cNvCxnSpPr>
          <p:nvPr/>
        </p:nvCxnSpPr>
        <p:spPr>
          <a:xfrm flipH="1" flipV="1">
            <a:off x="1515894" y="3387734"/>
            <a:ext cx="1396660" cy="288949"/>
          </a:xfrm>
          <a:prstGeom prst="straightConnector1">
            <a:avLst/>
          </a:prstGeom>
          <a:ln w="38100">
            <a:solidFill>
              <a:srgbClr val="B77B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Raven puščični povezovalnik 80">
            <a:extLst>
              <a:ext uri="{FF2B5EF4-FFF2-40B4-BE49-F238E27FC236}">
                <a16:creationId xmlns:a16="http://schemas.microsoft.com/office/drawing/2014/main" id="{D094011E-D375-5F1E-CA7A-7EE81934AF94}"/>
              </a:ext>
            </a:extLst>
          </p:cNvPr>
          <p:cNvCxnSpPr>
            <a:cxnSpLocks/>
          </p:cNvCxnSpPr>
          <p:nvPr/>
        </p:nvCxnSpPr>
        <p:spPr>
          <a:xfrm flipH="1">
            <a:off x="1618407" y="4215161"/>
            <a:ext cx="1294147" cy="129496"/>
          </a:xfrm>
          <a:prstGeom prst="straightConnector1">
            <a:avLst/>
          </a:prstGeom>
          <a:ln w="38100">
            <a:solidFill>
              <a:srgbClr val="B77B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Raven puščični povezovalnik 83">
            <a:extLst>
              <a:ext uri="{FF2B5EF4-FFF2-40B4-BE49-F238E27FC236}">
                <a16:creationId xmlns:a16="http://schemas.microsoft.com/office/drawing/2014/main" id="{2D196766-E41A-5A70-2290-290992CE9488}"/>
              </a:ext>
            </a:extLst>
          </p:cNvPr>
          <p:cNvCxnSpPr>
            <a:cxnSpLocks/>
          </p:cNvCxnSpPr>
          <p:nvPr/>
        </p:nvCxnSpPr>
        <p:spPr>
          <a:xfrm flipH="1">
            <a:off x="2051824" y="5512777"/>
            <a:ext cx="2007220" cy="881227"/>
          </a:xfrm>
          <a:prstGeom prst="straightConnector1">
            <a:avLst/>
          </a:prstGeom>
          <a:ln w="38100">
            <a:solidFill>
              <a:srgbClr val="B77B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21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E1DD7-1EDC-0340-FB0D-BB16C8D69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10C73507-0681-1E16-BCED-E7B5538B1400}"/>
              </a:ext>
            </a:extLst>
          </p:cNvPr>
          <p:cNvGraphicFramePr>
            <a:graphicFrameLocks noGrp="1"/>
          </p:cNvGraphicFramePr>
          <p:nvPr/>
        </p:nvGraphicFramePr>
        <p:xfrm>
          <a:off x="1" y="12"/>
          <a:ext cx="10691812" cy="7580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1812">
                  <a:extLst>
                    <a:ext uri="{9D8B030D-6E8A-4147-A177-3AD203B41FA5}">
                      <a16:colId xmlns:a16="http://schemas.microsoft.com/office/drawing/2014/main" val="1871136473"/>
                    </a:ext>
                  </a:extLst>
                </a:gridCol>
              </a:tblGrid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68874"/>
                  </a:ext>
                </a:extLst>
              </a:tr>
              <a:tr h="278627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50459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74067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35265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477213"/>
                  </a:ext>
                </a:extLst>
              </a:tr>
              <a:tr h="290736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5641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00381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90584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552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3319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97698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540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9845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74388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68634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33710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0883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86589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02913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262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821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91966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85133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088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10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0792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57883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917632"/>
                  </a:ext>
                </a:extLst>
              </a:tr>
            </a:tbl>
          </a:graphicData>
        </a:graphic>
      </p:graphicFrame>
      <p:sp>
        <p:nvSpPr>
          <p:cNvPr id="53" name="PoljeZBesedilom 52">
            <a:extLst>
              <a:ext uri="{FF2B5EF4-FFF2-40B4-BE49-F238E27FC236}">
                <a16:creationId xmlns:a16="http://schemas.microsoft.com/office/drawing/2014/main" id="{A50DE9D9-46E2-51D0-8E17-CFA508B6BB8E}"/>
              </a:ext>
            </a:extLst>
          </p:cNvPr>
          <p:cNvSpPr txBox="1"/>
          <p:nvPr/>
        </p:nvSpPr>
        <p:spPr>
          <a:xfrm>
            <a:off x="0" y="705"/>
            <a:ext cx="10691813" cy="281295"/>
          </a:xfrm>
          <a:prstGeom prst="rect">
            <a:avLst/>
          </a:prstGeom>
          <a:solidFill>
            <a:srgbClr val="FDF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b="1" dirty="0"/>
              <a:t>ZGODOVINSKI ČAS IN PROSTOR</a:t>
            </a:r>
            <a:endParaRPr lang="sl-SI" sz="1200" dirty="0"/>
          </a:p>
        </p:txBody>
      </p:sp>
      <p:sp>
        <p:nvSpPr>
          <p:cNvPr id="9" name="PoljeZBesedilom 8">
            <a:extLst>
              <a:ext uri="{FF2B5EF4-FFF2-40B4-BE49-F238E27FC236}">
                <a16:creationId xmlns:a16="http://schemas.microsoft.com/office/drawing/2014/main" id="{96F104D8-AB79-8DA5-AFCA-F1BCE7759E6B}"/>
              </a:ext>
            </a:extLst>
          </p:cNvPr>
          <p:cNvSpPr txBox="1"/>
          <p:nvPr/>
        </p:nvSpPr>
        <p:spPr>
          <a:xfrm>
            <a:off x="10147590" y="27861"/>
            <a:ext cx="436474" cy="226985"/>
          </a:xfrm>
          <a:prstGeom prst="rect">
            <a:avLst/>
          </a:prstGeom>
          <a:solidFill>
            <a:srgbClr val="FEFAF8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sl-SI" sz="875" dirty="0"/>
              <a:t>3</a:t>
            </a:r>
          </a:p>
        </p:txBody>
      </p:sp>
      <p:pic>
        <p:nvPicPr>
          <p:cNvPr id="31" name="Slika 30">
            <a:extLst>
              <a:ext uri="{FF2B5EF4-FFF2-40B4-BE49-F238E27FC236}">
                <a16:creationId xmlns:a16="http://schemas.microsoft.com/office/drawing/2014/main" id="{D019B0F5-0DC0-7ECE-21BB-B2E768212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34487"/>
            <a:ext cx="10691813" cy="6193769"/>
          </a:xfrm>
          <a:prstGeom prst="rect">
            <a:avLst/>
          </a:prstGeom>
        </p:spPr>
      </p:pic>
      <p:sp>
        <p:nvSpPr>
          <p:cNvPr id="48" name="PoljeZBesedilom 47">
            <a:extLst>
              <a:ext uri="{FF2B5EF4-FFF2-40B4-BE49-F238E27FC236}">
                <a16:creationId xmlns:a16="http://schemas.microsoft.com/office/drawing/2014/main" id="{23BA61A0-5E32-5810-ADF6-E149D28494D0}"/>
              </a:ext>
            </a:extLst>
          </p:cNvPr>
          <p:cNvSpPr txBox="1"/>
          <p:nvPr/>
        </p:nvSpPr>
        <p:spPr>
          <a:xfrm>
            <a:off x="171023" y="946224"/>
            <a:ext cx="3324600" cy="1384995"/>
          </a:xfrm>
          <a:prstGeom prst="rect">
            <a:avLst/>
          </a:prstGeom>
          <a:solidFill>
            <a:srgbClr val="FDF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MERJENJE ČASA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6" name="PoljeZBesedilom 5">
            <a:extLst>
              <a:ext uri="{FF2B5EF4-FFF2-40B4-BE49-F238E27FC236}">
                <a16:creationId xmlns:a16="http://schemas.microsoft.com/office/drawing/2014/main" id="{3103BAF1-E2EC-548B-56DB-87C539DC4806}"/>
              </a:ext>
            </a:extLst>
          </p:cNvPr>
          <p:cNvSpPr txBox="1"/>
          <p:nvPr/>
        </p:nvSpPr>
        <p:spPr>
          <a:xfrm>
            <a:off x="279338" y="1234328"/>
            <a:ext cx="3079279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Kdaj so ljudje začeli meriti čas?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Kaj so opredelili kot časovne enote?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Ali so vsa ljudstva enako merila čas?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C2AA80B3-0106-364D-CE6D-43BC2A074362}"/>
              </a:ext>
            </a:extLst>
          </p:cNvPr>
          <p:cNvSpPr txBox="1"/>
          <p:nvPr/>
        </p:nvSpPr>
        <p:spPr>
          <a:xfrm>
            <a:off x="292310" y="1240678"/>
            <a:ext cx="3079279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Ljudje so čas začeli meriti v času prvih visokih civilizacij.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Kot časovne enote so že tedaj opredelili uro, teden, mesec in leto.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Različna ljudstva so čas merila različno.</a:t>
            </a:r>
          </a:p>
        </p:txBody>
      </p:sp>
      <p:sp>
        <p:nvSpPr>
          <p:cNvPr id="32" name="PoljeZBesedilom 31">
            <a:extLst>
              <a:ext uri="{FF2B5EF4-FFF2-40B4-BE49-F238E27FC236}">
                <a16:creationId xmlns:a16="http://schemas.microsoft.com/office/drawing/2014/main" id="{28D91021-4CC9-7D19-0BDA-C24FB27BB51E}"/>
              </a:ext>
            </a:extLst>
          </p:cNvPr>
          <p:cNvSpPr txBox="1"/>
          <p:nvPr/>
        </p:nvSpPr>
        <p:spPr>
          <a:xfrm>
            <a:off x="171023" y="2535166"/>
            <a:ext cx="3324600" cy="1938992"/>
          </a:xfrm>
          <a:prstGeom prst="rect">
            <a:avLst/>
          </a:prstGeom>
          <a:solidFill>
            <a:srgbClr val="FDF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KOLEDAR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7" name="PoljeZBesedilom 6">
            <a:extLst>
              <a:ext uri="{FF2B5EF4-FFF2-40B4-BE49-F238E27FC236}">
                <a16:creationId xmlns:a16="http://schemas.microsoft.com/office/drawing/2014/main" id="{42FBAEC1-7857-646C-AE3C-AAF209526A69}"/>
              </a:ext>
            </a:extLst>
          </p:cNvPr>
          <p:cNvSpPr txBox="1"/>
          <p:nvPr/>
        </p:nvSpPr>
        <p:spPr>
          <a:xfrm>
            <a:off x="296708" y="2817071"/>
            <a:ext cx="3079279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Kdo je izdelal prvi koledar in na podlagi česa?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S čim so ga nadomestili v času rimske države?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Kdaj je nastal koledar, kot ga poznamo in uporabljamo danes?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33" name="PoljeZBesedilom 32">
            <a:extLst>
              <a:ext uri="{FF2B5EF4-FFF2-40B4-BE49-F238E27FC236}">
                <a16:creationId xmlns:a16="http://schemas.microsoft.com/office/drawing/2014/main" id="{2FAE2462-1BC2-91DC-3546-FE178485867F}"/>
              </a:ext>
            </a:extLst>
          </p:cNvPr>
          <p:cNvSpPr txBox="1"/>
          <p:nvPr/>
        </p:nvSpPr>
        <p:spPr>
          <a:xfrm>
            <a:off x="292310" y="2817071"/>
            <a:ext cx="3079279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Prvi koledar so izdelali Sumerci 3000 let bc na podlagi lunarnega leta.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V rimski državi v času Julija Cezarja lonarno leto nadomestijo s Sončevim letom in nastane Julijanski koledar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Na pobudo papeža Gregorja XII koledar reformirajo in nastane Gregorijanski koledar, ki je v veljavi še danes.</a:t>
            </a:r>
          </a:p>
        </p:txBody>
      </p:sp>
      <p:sp>
        <p:nvSpPr>
          <p:cNvPr id="35" name="PoljeZBesedilom 34">
            <a:extLst>
              <a:ext uri="{FF2B5EF4-FFF2-40B4-BE49-F238E27FC236}">
                <a16:creationId xmlns:a16="http://schemas.microsoft.com/office/drawing/2014/main" id="{A4BE4BE1-BA37-0DBD-04E4-ECD9EFBA3A7E}"/>
              </a:ext>
            </a:extLst>
          </p:cNvPr>
          <p:cNvSpPr txBox="1"/>
          <p:nvPr/>
        </p:nvSpPr>
        <p:spPr>
          <a:xfrm>
            <a:off x="4635820" y="1469856"/>
            <a:ext cx="4915794" cy="4524315"/>
          </a:xfrm>
          <a:prstGeom prst="rect">
            <a:avLst/>
          </a:prstGeom>
          <a:solidFill>
            <a:srgbClr val="FDF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ARHEOLOŠKA OBDOBJA PRAZGODOVINE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93" name="PoljeZBesedilom 92">
            <a:extLst>
              <a:ext uri="{FF2B5EF4-FFF2-40B4-BE49-F238E27FC236}">
                <a16:creationId xmlns:a16="http://schemas.microsoft.com/office/drawing/2014/main" id="{37144892-1BBA-1DC9-E7FD-808BC0F06B27}"/>
              </a:ext>
            </a:extLst>
          </p:cNvPr>
          <p:cNvSpPr txBox="1"/>
          <p:nvPr/>
        </p:nvSpPr>
        <p:spPr>
          <a:xfrm>
            <a:off x="163184" y="4715969"/>
            <a:ext cx="3324600" cy="1938992"/>
          </a:xfrm>
          <a:prstGeom prst="rect">
            <a:avLst/>
          </a:prstGeom>
          <a:solidFill>
            <a:srgbClr val="FDF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PERIODIZACIJA ZGODOVINE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8" name="PoljeZBesedilom 7">
            <a:extLst>
              <a:ext uri="{FF2B5EF4-FFF2-40B4-BE49-F238E27FC236}">
                <a16:creationId xmlns:a16="http://schemas.microsoft.com/office/drawing/2014/main" id="{0D101C46-3F6D-9427-A17C-9D6E82C05935}"/>
              </a:ext>
            </a:extLst>
          </p:cNvPr>
          <p:cNvSpPr txBox="1"/>
          <p:nvPr/>
        </p:nvSpPr>
        <p:spPr>
          <a:xfrm>
            <a:off x="278101" y="5012953"/>
            <a:ext cx="3079279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Kako delimo prazgodovino in kako zgodovino?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Kako še naprej delimo kameno dobo in dobo kovin?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94" name="PoljeZBesedilom 93">
            <a:extLst>
              <a:ext uri="{FF2B5EF4-FFF2-40B4-BE49-F238E27FC236}">
                <a16:creationId xmlns:a16="http://schemas.microsoft.com/office/drawing/2014/main" id="{4231AB83-F88B-995E-D443-0A78EFCDDB6E}"/>
              </a:ext>
            </a:extLst>
          </p:cNvPr>
          <p:cNvSpPr txBox="1"/>
          <p:nvPr/>
        </p:nvSpPr>
        <p:spPr>
          <a:xfrm>
            <a:off x="278102" y="5023586"/>
            <a:ext cx="3079279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Prazgodovina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Kamena doba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Doba kovin</a:t>
            </a:r>
          </a:p>
          <a:p>
            <a:pPr marL="17145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Zgodovina</a:t>
            </a:r>
          </a:p>
          <a:p>
            <a:pPr marL="628650" lvl="2" indent="-171450">
              <a:buFont typeface="Wingdings" panose="05000000000000000000" pitchFamily="2" charset="2"/>
              <a:buChar char="§"/>
            </a:pPr>
            <a:r>
              <a:rPr lang="sl-SI" sz="1200" noProof="1"/>
              <a:t>Stari vek ali antika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Srednji vek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Novi vek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Sodobnost</a:t>
            </a:r>
          </a:p>
        </p:txBody>
      </p:sp>
      <p:grpSp>
        <p:nvGrpSpPr>
          <p:cNvPr id="5" name="Skupina 4">
            <a:extLst>
              <a:ext uri="{FF2B5EF4-FFF2-40B4-BE49-F238E27FC236}">
                <a16:creationId xmlns:a16="http://schemas.microsoft.com/office/drawing/2014/main" id="{1BEBA20B-2692-50FC-73FF-513CB7924D3B}"/>
              </a:ext>
            </a:extLst>
          </p:cNvPr>
          <p:cNvGrpSpPr/>
          <p:nvPr/>
        </p:nvGrpSpPr>
        <p:grpSpPr>
          <a:xfrm>
            <a:off x="4819084" y="1936624"/>
            <a:ext cx="4495146" cy="3909777"/>
            <a:chOff x="4819084" y="1936624"/>
            <a:chExt cx="4495146" cy="3909777"/>
          </a:xfrm>
        </p:grpSpPr>
        <p:grpSp>
          <p:nvGrpSpPr>
            <p:cNvPr id="92" name="Skupina 91">
              <a:extLst>
                <a:ext uri="{FF2B5EF4-FFF2-40B4-BE49-F238E27FC236}">
                  <a16:creationId xmlns:a16="http://schemas.microsoft.com/office/drawing/2014/main" id="{0B9875DA-448C-0B77-1009-E8F015102195}"/>
                </a:ext>
              </a:extLst>
            </p:cNvPr>
            <p:cNvGrpSpPr/>
            <p:nvPr/>
          </p:nvGrpSpPr>
          <p:grpSpPr>
            <a:xfrm>
              <a:off x="4819084" y="2210212"/>
              <a:ext cx="4495146" cy="3636189"/>
              <a:chOff x="663723" y="3080659"/>
              <a:chExt cx="4495146" cy="3636189"/>
            </a:xfrm>
          </p:grpSpPr>
          <p:pic>
            <p:nvPicPr>
              <p:cNvPr id="75" name="Slika 74">
                <a:extLst>
                  <a:ext uri="{FF2B5EF4-FFF2-40B4-BE49-F238E27FC236}">
                    <a16:creationId xmlns:a16="http://schemas.microsoft.com/office/drawing/2014/main" id="{BF2EE873-0988-83ED-A19F-59A9BB1DC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723" y="3080659"/>
                <a:ext cx="4226329" cy="3591109"/>
              </a:xfrm>
              <a:prstGeom prst="rect">
                <a:avLst/>
              </a:prstGeom>
            </p:spPr>
          </p:pic>
          <p:sp>
            <p:nvSpPr>
              <p:cNvPr id="76" name="PoljeZBesedilom 75">
                <a:extLst>
                  <a:ext uri="{FF2B5EF4-FFF2-40B4-BE49-F238E27FC236}">
                    <a16:creationId xmlns:a16="http://schemas.microsoft.com/office/drawing/2014/main" id="{AF70B726-E65C-EEAB-EB72-A7A4D84FAA4E}"/>
                  </a:ext>
                </a:extLst>
              </p:cNvPr>
              <p:cNvSpPr txBox="1"/>
              <p:nvPr/>
            </p:nvSpPr>
            <p:spPr>
              <a:xfrm>
                <a:off x="1552570" y="3191820"/>
                <a:ext cx="1588195" cy="430887"/>
              </a:xfrm>
              <a:prstGeom prst="rect">
                <a:avLst/>
              </a:prstGeom>
              <a:solidFill>
                <a:srgbClr val="FDF8E7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l-SI" sz="1100" noProof="1"/>
                  <a:t>Starejša kamena doba</a:t>
                </a:r>
              </a:p>
              <a:p>
                <a:pPr algn="ctr"/>
                <a:r>
                  <a:rPr lang="sl-SI" sz="1100" noProof="1"/>
                  <a:t>PALEOLITIK</a:t>
                </a:r>
              </a:p>
            </p:txBody>
          </p:sp>
          <p:sp>
            <p:nvSpPr>
              <p:cNvPr id="78" name="PoljeZBesedilom 77">
                <a:extLst>
                  <a:ext uri="{FF2B5EF4-FFF2-40B4-BE49-F238E27FC236}">
                    <a16:creationId xmlns:a16="http://schemas.microsoft.com/office/drawing/2014/main" id="{168EDDA0-BD8B-E680-B712-D8A52B5F4C31}"/>
                  </a:ext>
                </a:extLst>
              </p:cNvPr>
              <p:cNvSpPr txBox="1"/>
              <p:nvPr/>
            </p:nvSpPr>
            <p:spPr>
              <a:xfrm>
                <a:off x="3213360" y="3377122"/>
                <a:ext cx="1588195" cy="261610"/>
              </a:xfrm>
              <a:prstGeom prst="rect">
                <a:avLst/>
              </a:prstGeom>
              <a:solidFill>
                <a:srgbClr val="FDF8E7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l-SI" sz="1100" noProof="1"/>
                  <a:t>PALEOLITIK</a:t>
                </a:r>
              </a:p>
            </p:txBody>
          </p:sp>
          <p:sp>
            <p:nvSpPr>
              <p:cNvPr id="79" name="PoljeZBesedilom 78">
                <a:extLst>
                  <a:ext uri="{FF2B5EF4-FFF2-40B4-BE49-F238E27FC236}">
                    <a16:creationId xmlns:a16="http://schemas.microsoft.com/office/drawing/2014/main" id="{89EA5E5E-E06D-DD43-4714-BABA891533F0}"/>
                  </a:ext>
                </a:extLst>
              </p:cNvPr>
              <p:cNvSpPr txBox="1"/>
              <p:nvPr/>
            </p:nvSpPr>
            <p:spPr>
              <a:xfrm>
                <a:off x="1552570" y="3696366"/>
                <a:ext cx="1588195" cy="430887"/>
              </a:xfrm>
              <a:prstGeom prst="rect">
                <a:avLst/>
              </a:prstGeom>
              <a:solidFill>
                <a:srgbClr val="FDD1B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l-SI" sz="1100" noProof="1"/>
                  <a:t>Srednja kamena doba</a:t>
                </a:r>
              </a:p>
              <a:p>
                <a:pPr algn="ctr"/>
                <a:r>
                  <a:rPr lang="sl-SI" sz="1100" noProof="1"/>
                  <a:t>MEZOLITIK</a:t>
                </a:r>
              </a:p>
            </p:txBody>
          </p:sp>
          <p:sp>
            <p:nvSpPr>
              <p:cNvPr id="80" name="PoljeZBesedilom 79">
                <a:extLst>
                  <a:ext uri="{FF2B5EF4-FFF2-40B4-BE49-F238E27FC236}">
                    <a16:creationId xmlns:a16="http://schemas.microsoft.com/office/drawing/2014/main" id="{363BAEDB-21B4-42AC-FBD9-07406E65286D}"/>
                  </a:ext>
                </a:extLst>
              </p:cNvPr>
              <p:cNvSpPr txBox="1"/>
              <p:nvPr/>
            </p:nvSpPr>
            <p:spPr>
              <a:xfrm>
                <a:off x="3213359" y="3688538"/>
                <a:ext cx="1588195" cy="938719"/>
              </a:xfrm>
              <a:prstGeom prst="rect">
                <a:avLst/>
              </a:prstGeom>
              <a:solidFill>
                <a:srgbClr val="FDD1B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sl-SI" sz="1100" noProof="1"/>
              </a:p>
              <a:p>
                <a:pPr algn="ctr"/>
                <a:r>
                  <a:rPr lang="sl-SI" sz="1100" noProof="1"/>
                  <a:t>Srednja kamena doba</a:t>
                </a:r>
              </a:p>
              <a:p>
                <a:pPr algn="ctr"/>
                <a:r>
                  <a:rPr lang="sl-SI" sz="1100" noProof="1"/>
                  <a:t>MEZOLITIK</a:t>
                </a:r>
              </a:p>
              <a:p>
                <a:pPr algn="ctr"/>
                <a:endParaRPr lang="sl-SI" sz="1100" noProof="1"/>
              </a:p>
              <a:p>
                <a:pPr algn="ctr"/>
                <a:endParaRPr lang="sl-SI" sz="1100" noProof="1"/>
              </a:p>
            </p:txBody>
          </p:sp>
          <p:sp>
            <p:nvSpPr>
              <p:cNvPr id="81" name="PoljeZBesedilom 80">
                <a:extLst>
                  <a:ext uri="{FF2B5EF4-FFF2-40B4-BE49-F238E27FC236}">
                    <a16:creationId xmlns:a16="http://schemas.microsoft.com/office/drawing/2014/main" id="{062A96EE-5710-6FBE-A1F9-EC00DA955358}"/>
                  </a:ext>
                </a:extLst>
              </p:cNvPr>
              <p:cNvSpPr txBox="1"/>
              <p:nvPr/>
            </p:nvSpPr>
            <p:spPr>
              <a:xfrm>
                <a:off x="1552569" y="4189701"/>
                <a:ext cx="1588195" cy="430887"/>
              </a:xfrm>
              <a:prstGeom prst="rect">
                <a:avLst/>
              </a:prstGeom>
              <a:solidFill>
                <a:srgbClr val="DCB48B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l-SI" sz="1100" noProof="1"/>
                  <a:t>Mlajša kamena doba</a:t>
                </a:r>
              </a:p>
              <a:p>
                <a:pPr algn="ctr"/>
                <a:r>
                  <a:rPr lang="sl-SI" sz="1100" noProof="1"/>
                  <a:t>NEOLITIK</a:t>
                </a:r>
              </a:p>
            </p:txBody>
          </p:sp>
          <p:sp>
            <p:nvSpPr>
              <p:cNvPr id="82" name="PoljeZBesedilom 81">
                <a:extLst>
                  <a:ext uri="{FF2B5EF4-FFF2-40B4-BE49-F238E27FC236}">
                    <a16:creationId xmlns:a16="http://schemas.microsoft.com/office/drawing/2014/main" id="{7B7A16D2-FCA3-CF39-48E8-9F87C9FD8C5D}"/>
                  </a:ext>
                </a:extLst>
              </p:cNvPr>
              <p:cNvSpPr txBox="1"/>
              <p:nvPr/>
            </p:nvSpPr>
            <p:spPr>
              <a:xfrm>
                <a:off x="3213359" y="4675321"/>
                <a:ext cx="1588195" cy="430887"/>
              </a:xfrm>
              <a:prstGeom prst="rect">
                <a:avLst/>
              </a:prstGeom>
              <a:solidFill>
                <a:srgbClr val="DCB48B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l-SI" sz="1100" noProof="1"/>
                  <a:t>Mlajša kamena doba</a:t>
                </a:r>
              </a:p>
              <a:p>
                <a:pPr algn="ctr"/>
                <a:r>
                  <a:rPr lang="sl-SI" sz="1100" noProof="1"/>
                  <a:t>NEOLITIK</a:t>
                </a:r>
              </a:p>
            </p:txBody>
          </p:sp>
          <p:sp>
            <p:nvSpPr>
              <p:cNvPr id="83" name="PoljeZBesedilom 82">
                <a:extLst>
                  <a:ext uri="{FF2B5EF4-FFF2-40B4-BE49-F238E27FC236}">
                    <a16:creationId xmlns:a16="http://schemas.microsoft.com/office/drawing/2014/main" id="{3DA758A1-26D2-F1FB-D450-3081DD1EB524}"/>
                  </a:ext>
                </a:extLst>
              </p:cNvPr>
              <p:cNvSpPr txBox="1"/>
              <p:nvPr/>
            </p:nvSpPr>
            <p:spPr>
              <a:xfrm>
                <a:off x="1552569" y="4729551"/>
                <a:ext cx="1588195" cy="60016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sl-SI" sz="1100" noProof="1"/>
              </a:p>
              <a:p>
                <a:pPr algn="ctr"/>
                <a:r>
                  <a:rPr lang="sl-SI" sz="1100" noProof="1"/>
                  <a:t>Bakrena doba</a:t>
                </a:r>
              </a:p>
              <a:p>
                <a:pPr algn="ctr"/>
                <a:endParaRPr lang="sl-SI" sz="1100" noProof="1"/>
              </a:p>
            </p:txBody>
          </p:sp>
          <p:sp>
            <p:nvSpPr>
              <p:cNvPr id="84" name="PoljeZBesedilom 83">
                <a:extLst>
                  <a:ext uri="{FF2B5EF4-FFF2-40B4-BE49-F238E27FC236}">
                    <a16:creationId xmlns:a16="http://schemas.microsoft.com/office/drawing/2014/main" id="{7A1C2BF5-4736-285F-0711-9B03D1312414}"/>
                  </a:ext>
                </a:extLst>
              </p:cNvPr>
              <p:cNvSpPr txBox="1"/>
              <p:nvPr/>
            </p:nvSpPr>
            <p:spPr>
              <a:xfrm>
                <a:off x="3213359" y="5154272"/>
                <a:ext cx="1588195" cy="43088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l-SI" sz="1100" noProof="1"/>
                  <a:t>Bakrena doba</a:t>
                </a:r>
              </a:p>
              <a:p>
                <a:pPr algn="ctr"/>
                <a:endParaRPr lang="sl-SI" sz="1100" noProof="1"/>
              </a:p>
            </p:txBody>
          </p:sp>
          <p:sp>
            <p:nvSpPr>
              <p:cNvPr id="85" name="PoljeZBesedilom 84">
                <a:extLst>
                  <a:ext uri="{FF2B5EF4-FFF2-40B4-BE49-F238E27FC236}">
                    <a16:creationId xmlns:a16="http://schemas.microsoft.com/office/drawing/2014/main" id="{00C7FF2B-7440-661C-3FB9-E4B8D1381499}"/>
                  </a:ext>
                </a:extLst>
              </p:cNvPr>
              <p:cNvSpPr txBox="1"/>
              <p:nvPr/>
            </p:nvSpPr>
            <p:spPr>
              <a:xfrm>
                <a:off x="1552569" y="5417889"/>
                <a:ext cx="1588195" cy="43088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l-SI" sz="1100" noProof="1"/>
                  <a:t>Bronasta doba</a:t>
                </a:r>
              </a:p>
              <a:p>
                <a:pPr algn="ctr"/>
                <a:endParaRPr lang="sl-SI" sz="1100" noProof="1"/>
              </a:p>
            </p:txBody>
          </p:sp>
          <p:sp>
            <p:nvSpPr>
              <p:cNvPr id="87" name="PoljeZBesedilom 86">
                <a:extLst>
                  <a:ext uri="{FF2B5EF4-FFF2-40B4-BE49-F238E27FC236}">
                    <a16:creationId xmlns:a16="http://schemas.microsoft.com/office/drawing/2014/main" id="{17814B03-E862-CBCA-EBEA-A3731D051723}"/>
                  </a:ext>
                </a:extLst>
              </p:cNvPr>
              <p:cNvSpPr txBox="1"/>
              <p:nvPr/>
            </p:nvSpPr>
            <p:spPr>
              <a:xfrm>
                <a:off x="3205407" y="5657609"/>
                <a:ext cx="1588195" cy="43088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l-SI" sz="1100" noProof="1"/>
                  <a:t>Bronasta doba</a:t>
                </a:r>
              </a:p>
              <a:p>
                <a:pPr algn="ctr"/>
                <a:endParaRPr lang="sl-SI" sz="1100" noProof="1"/>
              </a:p>
            </p:txBody>
          </p:sp>
          <p:sp>
            <p:nvSpPr>
              <p:cNvPr id="88" name="PoljeZBesedilom 87">
                <a:extLst>
                  <a:ext uri="{FF2B5EF4-FFF2-40B4-BE49-F238E27FC236}">
                    <a16:creationId xmlns:a16="http://schemas.microsoft.com/office/drawing/2014/main" id="{47618311-E640-98B9-9F55-F340866617BB}"/>
                  </a:ext>
                </a:extLst>
              </p:cNvPr>
              <p:cNvSpPr txBox="1"/>
              <p:nvPr/>
            </p:nvSpPr>
            <p:spPr>
              <a:xfrm>
                <a:off x="1552568" y="5936950"/>
                <a:ext cx="1588195" cy="60016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sl-SI" sz="1100" noProof="1"/>
              </a:p>
              <a:p>
                <a:pPr algn="ctr"/>
                <a:r>
                  <a:rPr lang="sl-SI" sz="1100" noProof="1"/>
                  <a:t>Železna doba</a:t>
                </a:r>
              </a:p>
              <a:p>
                <a:pPr algn="ctr"/>
                <a:endParaRPr lang="sl-SI" sz="1100" noProof="1"/>
              </a:p>
            </p:txBody>
          </p:sp>
          <p:sp>
            <p:nvSpPr>
              <p:cNvPr id="89" name="PoljeZBesedilom 88">
                <a:extLst>
                  <a:ext uri="{FF2B5EF4-FFF2-40B4-BE49-F238E27FC236}">
                    <a16:creationId xmlns:a16="http://schemas.microsoft.com/office/drawing/2014/main" id="{90C99CBD-BCC0-7B7C-18DD-E3E17B6D43F0}"/>
                  </a:ext>
                </a:extLst>
              </p:cNvPr>
              <p:cNvSpPr txBox="1"/>
              <p:nvPr/>
            </p:nvSpPr>
            <p:spPr>
              <a:xfrm>
                <a:off x="3207289" y="6138293"/>
                <a:ext cx="1588195" cy="5386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l-SI" sz="1100" noProof="1"/>
                  <a:t>Železna doba</a:t>
                </a:r>
              </a:p>
              <a:p>
                <a:pPr algn="ctr"/>
                <a:r>
                  <a:rPr lang="sl-SI" sz="900" noProof="1"/>
                  <a:t>Starejša do 300 pr.Kr., nato mlajša</a:t>
                </a:r>
              </a:p>
            </p:txBody>
          </p:sp>
          <p:sp>
            <p:nvSpPr>
              <p:cNvPr id="90" name="PoljeZBesedilom 89">
                <a:extLst>
                  <a:ext uri="{FF2B5EF4-FFF2-40B4-BE49-F238E27FC236}">
                    <a16:creationId xmlns:a16="http://schemas.microsoft.com/office/drawing/2014/main" id="{B3507834-2E78-37E5-473E-B218EDB7F666}"/>
                  </a:ext>
                </a:extLst>
              </p:cNvPr>
              <p:cNvSpPr txBox="1"/>
              <p:nvPr/>
            </p:nvSpPr>
            <p:spPr>
              <a:xfrm rot="16200000">
                <a:off x="4051361" y="4000092"/>
                <a:ext cx="1938992" cy="261610"/>
              </a:xfrm>
              <a:prstGeom prst="rect">
                <a:avLst/>
              </a:prstGeom>
              <a:solidFill>
                <a:srgbClr val="9D986F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l-SI" sz="1100" noProof="1">
                    <a:solidFill>
                      <a:schemeClr val="bg1"/>
                    </a:solidFill>
                  </a:rPr>
                  <a:t>KAMENA DOBA</a:t>
                </a:r>
              </a:p>
            </p:txBody>
          </p:sp>
          <p:sp>
            <p:nvSpPr>
              <p:cNvPr id="91" name="PoljeZBesedilom 90">
                <a:extLst>
                  <a:ext uri="{FF2B5EF4-FFF2-40B4-BE49-F238E27FC236}">
                    <a16:creationId xmlns:a16="http://schemas.microsoft.com/office/drawing/2014/main" id="{7FA0C3ED-44A4-4517-39BC-5CB45CB0A7B6}"/>
                  </a:ext>
                </a:extLst>
              </p:cNvPr>
              <p:cNvSpPr txBox="1"/>
              <p:nvPr/>
            </p:nvSpPr>
            <p:spPr>
              <a:xfrm rot="16200000">
                <a:off x="4238665" y="5796644"/>
                <a:ext cx="1570916" cy="26949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l-SI" sz="1100" noProof="1">
                    <a:solidFill>
                      <a:schemeClr val="bg1"/>
                    </a:solidFill>
                  </a:rPr>
                  <a:t>DOBA KOVIN</a:t>
                </a:r>
              </a:p>
            </p:txBody>
          </p:sp>
        </p:grpSp>
        <p:sp>
          <p:nvSpPr>
            <p:cNvPr id="3" name="PoljeZBesedilom 2">
              <a:extLst>
                <a:ext uri="{FF2B5EF4-FFF2-40B4-BE49-F238E27FC236}">
                  <a16:creationId xmlns:a16="http://schemas.microsoft.com/office/drawing/2014/main" id="{A381309B-B132-977F-4CEB-0B1F66C86FC7}"/>
                </a:ext>
              </a:extLst>
            </p:cNvPr>
            <p:cNvSpPr txBox="1"/>
            <p:nvPr/>
          </p:nvSpPr>
          <p:spPr>
            <a:xfrm>
              <a:off x="5707929" y="1940232"/>
              <a:ext cx="1556427" cy="261610"/>
            </a:xfrm>
            <a:prstGeom prst="rect">
              <a:avLst/>
            </a:prstGeom>
            <a:solidFill>
              <a:srgbClr val="FDF8E7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100" noProof="1">
                  <a:solidFill>
                    <a:sysClr val="windowText" lastClr="000000"/>
                  </a:solidFill>
                </a:rPr>
                <a:t>Bližnji vzhod</a:t>
              </a:r>
            </a:p>
          </p:txBody>
        </p:sp>
        <p:sp>
          <p:nvSpPr>
            <p:cNvPr id="4" name="PoljeZBesedilom 3">
              <a:extLst>
                <a:ext uri="{FF2B5EF4-FFF2-40B4-BE49-F238E27FC236}">
                  <a16:creationId xmlns:a16="http://schemas.microsoft.com/office/drawing/2014/main" id="{173E21F6-CD7D-6032-F7B6-A23788799D02}"/>
                </a:ext>
              </a:extLst>
            </p:cNvPr>
            <p:cNvSpPr txBox="1"/>
            <p:nvPr/>
          </p:nvSpPr>
          <p:spPr>
            <a:xfrm>
              <a:off x="7368720" y="1936624"/>
              <a:ext cx="1556427" cy="261610"/>
            </a:xfrm>
            <a:prstGeom prst="rect">
              <a:avLst/>
            </a:prstGeom>
            <a:solidFill>
              <a:srgbClr val="FDF8E7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100" noProof="1">
                  <a:solidFill>
                    <a:sysClr val="windowText" lastClr="000000"/>
                  </a:solidFill>
                </a:rPr>
                <a:t>Slovenija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46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9" grpId="0" animBg="1"/>
      <p:bldP spid="48" grpId="0" animBg="1"/>
      <p:bldP spid="6" grpId="0" animBg="1"/>
      <p:bldP spid="2" grpId="0" animBg="1"/>
      <p:bldP spid="32" grpId="0" animBg="1"/>
      <p:bldP spid="7" grpId="0" animBg="1"/>
      <p:bldP spid="33" grpId="0" animBg="1"/>
      <p:bldP spid="35" grpId="0" animBg="1"/>
      <p:bldP spid="93" grpId="0" animBg="1"/>
      <p:bldP spid="8" grpId="0" animBg="1"/>
      <p:bldP spid="9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6087A-C1B1-7FD5-3CD7-9B0600621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CEF6CE1A-C5BF-6CFD-E12D-85FCD6918EC7}"/>
              </a:ext>
            </a:extLst>
          </p:cNvPr>
          <p:cNvGraphicFramePr>
            <a:graphicFrameLocks noGrp="1"/>
          </p:cNvGraphicFramePr>
          <p:nvPr/>
        </p:nvGraphicFramePr>
        <p:xfrm>
          <a:off x="1" y="12"/>
          <a:ext cx="10691812" cy="7559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1812">
                  <a:extLst>
                    <a:ext uri="{9D8B030D-6E8A-4147-A177-3AD203B41FA5}">
                      <a16:colId xmlns:a16="http://schemas.microsoft.com/office/drawing/2014/main" val="1871136473"/>
                    </a:ext>
                  </a:extLst>
                </a:gridCol>
              </a:tblGrid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68874"/>
                  </a:ext>
                </a:extLst>
              </a:tr>
              <a:tr h="278627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50459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74067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35265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47721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5641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00381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90584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552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3319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97698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540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9845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74388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68634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33710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0883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86589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02913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262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821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91966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85133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088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10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0792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57883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917632"/>
                  </a:ext>
                </a:extLst>
              </a:tr>
            </a:tbl>
          </a:graphicData>
        </a:graphic>
      </p:graphicFrame>
      <p:sp>
        <p:nvSpPr>
          <p:cNvPr id="53" name="PoljeZBesedilom 52">
            <a:extLst>
              <a:ext uri="{FF2B5EF4-FFF2-40B4-BE49-F238E27FC236}">
                <a16:creationId xmlns:a16="http://schemas.microsoft.com/office/drawing/2014/main" id="{3CBB18E1-90F4-7DDE-28D9-87DABD621030}"/>
              </a:ext>
            </a:extLst>
          </p:cNvPr>
          <p:cNvSpPr txBox="1"/>
          <p:nvPr/>
        </p:nvSpPr>
        <p:spPr>
          <a:xfrm>
            <a:off x="0" y="705"/>
            <a:ext cx="10691813" cy="281295"/>
          </a:xfrm>
          <a:prstGeom prst="rect">
            <a:avLst/>
          </a:prstGeom>
          <a:solidFill>
            <a:srgbClr val="D1C3B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b="1" dirty="0"/>
              <a:t>PRAZGODOVINA – NASTANEK IN RAZVOJ ČLOVEKA</a:t>
            </a:r>
          </a:p>
        </p:txBody>
      </p:sp>
      <p:sp>
        <p:nvSpPr>
          <p:cNvPr id="9" name="PoljeZBesedilom 8">
            <a:extLst>
              <a:ext uri="{FF2B5EF4-FFF2-40B4-BE49-F238E27FC236}">
                <a16:creationId xmlns:a16="http://schemas.microsoft.com/office/drawing/2014/main" id="{E5AB68FE-37F8-F071-FF66-EFF34D43E626}"/>
              </a:ext>
            </a:extLst>
          </p:cNvPr>
          <p:cNvSpPr txBox="1"/>
          <p:nvPr/>
        </p:nvSpPr>
        <p:spPr>
          <a:xfrm>
            <a:off x="10158741" y="27861"/>
            <a:ext cx="436474" cy="226985"/>
          </a:xfrm>
          <a:prstGeom prst="rect">
            <a:avLst/>
          </a:prstGeom>
          <a:solidFill>
            <a:srgbClr val="FEFAF8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sl-SI" sz="875" dirty="0"/>
              <a:t>4</a:t>
            </a:r>
          </a:p>
        </p:txBody>
      </p:sp>
      <p:grpSp>
        <p:nvGrpSpPr>
          <p:cNvPr id="27" name="Skupina 26">
            <a:extLst>
              <a:ext uri="{FF2B5EF4-FFF2-40B4-BE49-F238E27FC236}">
                <a16:creationId xmlns:a16="http://schemas.microsoft.com/office/drawing/2014/main" id="{C290EBB0-F396-2402-4DC2-A58EB139FF0E}"/>
              </a:ext>
            </a:extLst>
          </p:cNvPr>
          <p:cNvGrpSpPr/>
          <p:nvPr/>
        </p:nvGrpSpPr>
        <p:grpSpPr>
          <a:xfrm>
            <a:off x="100584" y="364708"/>
            <a:ext cx="10494631" cy="742961"/>
            <a:chOff x="70308" y="391862"/>
            <a:chExt cx="9740397" cy="742961"/>
          </a:xfrm>
        </p:grpSpPr>
        <p:sp>
          <p:nvSpPr>
            <p:cNvPr id="11" name="PoljeZBesedilom 10">
              <a:extLst>
                <a:ext uri="{FF2B5EF4-FFF2-40B4-BE49-F238E27FC236}">
                  <a16:creationId xmlns:a16="http://schemas.microsoft.com/office/drawing/2014/main" id="{EB82FAA3-6395-69DE-FB08-970AA5136531}"/>
                </a:ext>
              </a:extLst>
            </p:cNvPr>
            <p:cNvSpPr txBox="1"/>
            <p:nvPr/>
          </p:nvSpPr>
          <p:spPr>
            <a:xfrm>
              <a:off x="70308" y="391862"/>
              <a:ext cx="4864806" cy="281295"/>
            </a:xfrm>
            <a:prstGeom prst="rect">
              <a:avLst/>
            </a:prstGeom>
            <a:solidFill>
              <a:srgbClr val="EEE9E6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KAMENA DOBA</a:t>
              </a:r>
            </a:p>
          </p:txBody>
        </p:sp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042091F7-8453-7263-5C1C-CD712CCE956C}"/>
                </a:ext>
              </a:extLst>
            </p:cNvPr>
            <p:cNvSpPr txBox="1"/>
            <p:nvPr/>
          </p:nvSpPr>
          <p:spPr>
            <a:xfrm>
              <a:off x="70308" y="673158"/>
              <a:ext cx="1621602" cy="461665"/>
            </a:xfrm>
            <a:prstGeom prst="rect">
              <a:avLst/>
            </a:prstGeom>
            <a:solidFill>
              <a:srgbClr val="F7F5F3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PALEOLITIK</a:t>
              </a:r>
            </a:p>
            <a:p>
              <a:pPr algn="ctr"/>
              <a:r>
                <a:rPr lang="sl-SI" sz="1200" noProof="1"/>
                <a:t>2,5 mio – 10.000 pr. Kr.</a:t>
              </a:r>
            </a:p>
          </p:txBody>
        </p:sp>
        <p:sp>
          <p:nvSpPr>
            <p:cNvPr id="13" name="PoljeZBesedilom 12">
              <a:extLst>
                <a:ext uri="{FF2B5EF4-FFF2-40B4-BE49-F238E27FC236}">
                  <a16:creationId xmlns:a16="http://schemas.microsoft.com/office/drawing/2014/main" id="{69C4C81E-EE39-100F-4D20-0B7E4D0B21C4}"/>
                </a:ext>
              </a:extLst>
            </p:cNvPr>
            <p:cNvSpPr txBox="1"/>
            <p:nvPr/>
          </p:nvSpPr>
          <p:spPr>
            <a:xfrm>
              <a:off x="1691910" y="673158"/>
              <a:ext cx="1621602" cy="461665"/>
            </a:xfrm>
            <a:prstGeom prst="rect">
              <a:avLst/>
            </a:prstGeom>
            <a:solidFill>
              <a:srgbClr val="F7F5F3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MEZOLITIK</a:t>
              </a:r>
            </a:p>
            <a:p>
              <a:pPr algn="ctr"/>
              <a:r>
                <a:rPr lang="sl-SI" sz="1200" noProof="1"/>
                <a:t>10.000 – 8.500 pr. Kr.</a:t>
              </a:r>
            </a:p>
          </p:txBody>
        </p:sp>
        <p:sp>
          <p:nvSpPr>
            <p:cNvPr id="21" name="PoljeZBesedilom 20">
              <a:extLst>
                <a:ext uri="{FF2B5EF4-FFF2-40B4-BE49-F238E27FC236}">
                  <a16:creationId xmlns:a16="http://schemas.microsoft.com/office/drawing/2014/main" id="{99EDC485-EBBD-89F9-5AE9-D1115E068D82}"/>
                </a:ext>
              </a:extLst>
            </p:cNvPr>
            <p:cNvSpPr txBox="1"/>
            <p:nvPr/>
          </p:nvSpPr>
          <p:spPr>
            <a:xfrm>
              <a:off x="3313512" y="673157"/>
              <a:ext cx="1621602" cy="461665"/>
            </a:xfrm>
            <a:prstGeom prst="rect">
              <a:avLst/>
            </a:prstGeom>
            <a:solidFill>
              <a:srgbClr val="F7F5F3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NEOLITIK</a:t>
              </a:r>
            </a:p>
            <a:p>
              <a:pPr algn="ctr"/>
              <a:r>
                <a:rPr lang="sl-SI" sz="1200" noProof="1"/>
                <a:t>8.500 – 6.000 pr. Kr.</a:t>
              </a:r>
            </a:p>
          </p:txBody>
        </p:sp>
        <p:sp>
          <p:nvSpPr>
            <p:cNvPr id="22" name="PoljeZBesedilom 21">
              <a:extLst>
                <a:ext uri="{FF2B5EF4-FFF2-40B4-BE49-F238E27FC236}">
                  <a16:creationId xmlns:a16="http://schemas.microsoft.com/office/drawing/2014/main" id="{13492B53-200D-D60E-EE23-6B60CCBCD77A}"/>
                </a:ext>
              </a:extLst>
            </p:cNvPr>
            <p:cNvSpPr txBox="1"/>
            <p:nvPr/>
          </p:nvSpPr>
          <p:spPr>
            <a:xfrm>
              <a:off x="4945899" y="391862"/>
              <a:ext cx="4864806" cy="2812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DOBA KOVIN</a:t>
              </a:r>
            </a:p>
          </p:txBody>
        </p:sp>
        <p:sp>
          <p:nvSpPr>
            <p:cNvPr id="23" name="PoljeZBesedilom 22">
              <a:extLst>
                <a:ext uri="{FF2B5EF4-FFF2-40B4-BE49-F238E27FC236}">
                  <a16:creationId xmlns:a16="http://schemas.microsoft.com/office/drawing/2014/main" id="{6901798F-6BAC-8265-0530-66547B741A0B}"/>
                </a:ext>
              </a:extLst>
            </p:cNvPr>
            <p:cNvSpPr txBox="1"/>
            <p:nvPr/>
          </p:nvSpPr>
          <p:spPr>
            <a:xfrm>
              <a:off x="4945899" y="673158"/>
              <a:ext cx="1621602" cy="461665"/>
            </a:xfrm>
            <a:prstGeom prst="rect">
              <a:avLst/>
            </a:prstGeom>
            <a:solidFill>
              <a:srgbClr val="FEF6F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BAKRENA DOBA</a:t>
              </a:r>
            </a:p>
            <a:p>
              <a:pPr algn="ctr"/>
              <a:r>
                <a:rPr lang="sl-SI" sz="1200" noProof="1"/>
                <a:t>6.000 – 3.200 pr. Kr.</a:t>
              </a:r>
            </a:p>
          </p:txBody>
        </p:sp>
        <p:sp>
          <p:nvSpPr>
            <p:cNvPr id="24" name="PoljeZBesedilom 23">
              <a:extLst>
                <a:ext uri="{FF2B5EF4-FFF2-40B4-BE49-F238E27FC236}">
                  <a16:creationId xmlns:a16="http://schemas.microsoft.com/office/drawing/2014/main" id="{A5A3C544-9D85-35AD-8C8E-98A11900A003}"/>
                </a:ext>
              </a:extLst>
            </p:cNvPr>
            <p:cNvSpPr txBox="1"/>
            <p:nvPr/>
          </p:nvSpPr>
          <p:spPr>
            <a:xfrm>
              <a:off x="6567501" y="673158"/>
              <a:ext cx="1621602" cy="461665"/>
            </a:xfrm>
            <a:prstGeom prst="rect">
              <a:avLst/>
            </a:prstGeom>
            <a:solidFill>
              <a:srgbClr val="FEF6F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BRONASTA DOBA</a:t>
              </a:r>
            </a:p>
            <a:p>
              <a:pPr algn="ctr"/>
              <a:r>
                <a:rPr lang="sl-SI" sz="1200" noProof="1"/>
                <a:t>3.200 – 1.000 pr. Kr.</a:t>
              </a:r>
            </a:p>
          </p:txBody>
        </p:sp>
        <p:sp>
          <p:nvSpPr>
            <p:cNvPr id="25" name="PoljeZBesedilom 24">
              <a:extLst>
                <a:ext uri="{FF2B5EF4-FFF2-40B4-BE49-F238E27FC236}">
                  <a16:creationId xmlns:a16="http://schemas.microsoft.com/office/drawing/2014/main" id="{1840DF40-1311-2FF2-1061-ED468B3C4E94}"/>
                </a:ext>
              </a:extLst>
            </p:cNvPr>
            <p:cNvSpPr txBox="1"/>
            <p:nvPr/>
          </p:nvSpPr>
          <p:spPr>
            <a:xfrm>
              <a:off x="8189103" y="673157"/>
              <a:ext cx="1621602" cy="461665"/>
            </a:xfrm>
            <a:prstGeom prst="rect">
              <a:avLst/>
            </a:prstGeom>
            <a:solidFill>
              <a:srgbClr val="FEF6F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ŽELEZNA DOBA</a:t>
              </a:r>
            </a:p>
            <a:p>
              <a:pPr algn="ctr"/>
              <a:r>
                <a:rPr lang="sl-SI" sz="1200" noProof="1"/>
                <a:t>1.000 pr. Kr. =&gt;</a:t>
              </a:r>
            </a:p>
          </p:txBody>
        </p:sp>
      </p:grpSp>
      <p:sp>
        <p:nvSpPr>
          <p:cNvPr id="33" name="Puščica: gor 32">
            <a:extLst>
              <a:ext uri="{FF2B5EF4-FFF2-40B4-BE49-F238E27FC236}">
                <a16:creationId xmlns:a16="http://schemas.microsoft.com/office/drawing/2014/main" id="{12581BD0-3535-15FA-F6B9-2A7ABE22DF50}"/>
              </a:ext>
            </a:extLst>
          </p:cNvPr>
          <p:cNvSpPr/>
          <p:nvPr/>
        </p:nvSpPr>
        <p:spPr>
          <a:xfrm>
            <a:off x="1384300" y="1231900"/>
            <a:ext cx="165100" cy="461665"/>
          </a:xfrm>
          <a:prstGeom prst="upArrow">
            <a:avLst/>
          </a:prstGeom>
          <a:solidFill>
            <a:srgbClr val="D2A2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34" name="PoljeZBesedilom 33">
            <a:extLst>
              <a:ext uri="{FF2B5EF4-FFF2-40B4-BE49-F238E27FC236}">
                <a16:creationId xmlns:a16="http://schemas.microsoft.com/office/drawing/2014/main" id="{E369B63E-00B1-2978-C216-53BA55D018BE}"/>
              </a:ext>
            </a:extLst>
          </p:cNvPr>
          <p:cNvSpPr txBox="1"/>
          <p:nvPr/>
        </p:nvSpPr>
        <p:spPr>
          <a:xfrm>
            <a:off x="100584" y="1324232"/>
            <a:ext cx="1091990" cy="276999"/>
          </a:xfrm>
          <a:prstGeom prst="rect">
            <a:avLst/>
          </a:prstGeom>
          <a:solidFill>
            <a:srgbClr val="FDD1B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PLEISTOCEN</a:t>
            </a:r>
          </a:p>
        </p:txBody>
      </p:sp>
      <p:sp>
        <p:nvSpPr>
          <p:cNvPr id="35" name="PoljeZBesedilom 34">
            <a:extLst>
              <a:ext uri="{FF2B5EF4-FFF2-40B4-BE49-F238E27FC236}">
                <a16:creationId xmlns:a16="http://schemas.microsoft.com/office/drawing/2014/main" id="{CFA9D1DA-C4CF-37B9-34AC-EB5970E6A1BD}"/>
              </a:ext>
            </a:extLst>
          </p:cNvPr>
          <p:cNvSpPr txBox="1"/>
          <p:nvPr/>
        </p:nvSpPr>
        <p:spPr>
          <a:xfrm>
            <a:off x="1741125" y="1324231"/>
            <a:ext cx="8850103" cy="277000"/>
          </a:xfrm>
          <a:prstGeom prst="rect">
            <a:avLst/>
          </a:prstGeom>
          <a:solidFill>
            <a:srgbClr val="FDD1B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HOLOCEN</a:t>
            </a:r>
          </a:p>
        </p:txBody>
      </p:sp>
      <p:sp>
        <p:nvSpPr>
          <p:cNvPr id="36" name="PoljeZBesedilom 35">
            <a:extLst>
              <a:ext uri="{FF2B5EF4-FFF2-40B4-BE49-F238E27FC236}">
                <a16:creationId xmlns:a16="http://schemas.microsoft.com/office/drawing/2014/main" id="{B03C8649-913B-3437-1728-0A4E0FADB968}"/>
              </a:ext>
            </a:extLst>
          </p:cNvPr>
          <p:cNvSpPr txBox="1"/>
          <p:nvPr/>
        </p:nvSpPr>
        <p:spPr>
          <a:xfrm>
            <a:off x="920855" y="1785897"/>
            <a:ext cx="1091990" cy="276999"/>
          </a:xfrm>
          <a:prstGeom prst="rect">
            <a:avLst/>
          </a:prstGeom>
          <a:solidFill>
            <a:srgbClr val="FDD1B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11.700 pr. Kr.</a:t>
            </a:r>
          </a:p>
        </p:txBody>
      </p:sp>
      <p:sp>
        <p:nvSpPr>
          <p:cNvPr id="39" name="PoljeZBesedilom 38">
            <a:extLst>
              <a:ext uri="{FF2B5EF4-FFF2-40B4-BE49-F238E27FC236}">
                <a16:creationId xmlns:a16="http://schemas.microsoft.com/office/drawing/2014/main" id="{D44774C8-C533-8BEC-7217-A91C5ABE2BD4}"/>
              </a:ext>
            </a:extLst>
          </p:cNvPr>
          <p:cNvSpPr txBox="1"/>
          <p:nvPr/>
        </p:nvSpPr>
        <p:spPr>
          <a:xfrm>
            <a:off x="4212950" y="2553938"/>
            <a:ext cx="6378278" cy="1569660"/>
          </a:xfrm>
          <a:prstGeom prst="rect">
            <a:avLst/>
          </a:prstGeom>
          <a:solidFill>
            <a:srgbClr val="D1C3B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NASTANEK ČLOVEKA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48" name="PoljeZBesedilom 47">
            <a:extLst>
              <a:ext uri="{FF2B5EF4-FFF2-40B4-BE49-F238E27FC236}">
                <a16:creationId xmlns:a16="http://schemas.microsoft.com/office/drawing/2014/main" id="{9B6EBE2C-5E78-B2C6-5027-6530F4372EA7}"/>
              </a:ext>
            </a:extLst>
          </p:cNvPr>
          <p:cNvSpPr txBox="1"/>
          <p:nvPr/>
        </p:nvSpPr>
        <p:spPr>
          <a:xfrm>
            <a:off x="4329643" y="2818796"/>
            <a:ext cx="608559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V katerem obdobju je prišlo do nastanka in razvoja človeka?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Kako imenujemo to obdobje prazgodovine?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Kako imenujemo človeško vrsto, ki se je ohranila do danes?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Iz česa se je razvila?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Ali gre pri razvoju človeka za sosledje vrst človečnjakov?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40" name="PoljeZBesedilom 39">
            <a:extLst>
              <a:ext uri="{FF2B5EF4-FFF2-40B4-BE49-F238E27FC236}">
                <a16:creationId xmlns:a16="http://schemas.microsoft.com/office/drawing/2014/main" id="{27C2B101-6DB7-D122-2E62-6DAA23A7F263}"/>
              </a:ext>
            </a:extLst>
          </p:cNvPr>
          <p:cNvSpPr txBox="1"/>
          <p:nvPr/>
        </p:nvSpPr>
        <p:spPr>
          <a:xfrm>
            <a:off x="4341132" y="2833170"/>
            <a:ext cx="607410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Do nastanka in razvoja človeka je prišlo v </a:t>
            </a:r>
            <a:r>
              <a:rPr lang="sl-SI" sz="1200" b="1" noProof="1"/>
              <a:t>geološkem obdobju</a:t>
            </a:r>
            <a:r>
              <a:rPr lang="sl-SI" sz="1200" noProof="1"/>
              <a:t> KVARTARJA in sicer večinoma v PLEISTOCENU.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b="1" noProof="1"/>
              <a:t>Obdobje prazgodovine</a:t>
            </a:r>
            <a:r>
              <a:rPr lang="sl-SI" sz="1200" noProof="1"/>
              <a:t>, v katerem je nastal in se razvijal človek, imenujemo PALEOLITIK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Človeška vrsta, ki jo imenujemo sodobni misleči človek, se je razvila iz drugih vrst ČLOVEČNJAKOV ali HOMINIDOV.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Razvoj človeka ni sosledje vrst človečnjakov, ampak več razvojnih poti različnih vrst.</a:t>
            </a:r>
          </a:p>
        </p:txBody>
      </p:sp>
      <p:sp>
        <p:nvSpPr>
          <p:cNvPr id="41" name="PoljeZBesedilom 40">
            <a:extLst>
              <a:ext uri="{FF2B5EF4-FFF2-40B4-BE49-F238E27FC236}">
                <a16:creationId xmlns:a16="http://schemas.microsoft.com/office/drawing/2014/main" id="{DA3994CB-14A3-0A31-FE4E-EA23894F63EF}"/>
              </a:ext>
            </a:extLst>
          </p:cNvPr>
          <p:cNvSpPr txBox="1"/>
          <p:nvPr/>
        </p:nvSpPr>
        <p:spPr>
          <a:xfrm>
            <a:off x="4194133" y="4618305"/>
            <a:ext cx="6378278" cy="1384995"/>
          </a:xfrm>
          <a:prstGeom prst="rect">
            <a:avLst/>
          </a:prstGeom>
          <a:solidFill>
            <a:srgbClr val="D1C3B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VPLIVI NA RAZVOJ ČLOVEKA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49" name="PoljeZBesedilom 48">
            <a:extLst>
              <a:ext uri="{FF2B5EF4-FFF2-40B4-BE49-F238E27FC236}">
                <a16:creationId xmlns:a16="http://schemas.microsoft.com/office/drawing/2014/main" id="{60CBD423-4F35-9819-ED04-97DB4CB71142}"/>
              </a:ext>
            </a:extLst>
          </p:cNvPr>
          <p:cNvSpPr txBox="1"/>
          <p:nvPr/>
        </p:nvSpPr>
        <p:spPr>
          <a:xfrm>
            <a:off x="4341131" y="4872140"/>
            <a:ext cx="607410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Kateri dejavniki so vplivali na razvoj človeka? Opiši.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endParaRPr lang="sl-SI" sz="1200" noProof="1"/>
          </a:p>
        </p:txBody>
      </p:sp>
      <p:sp>
        <p:nvSpPr>
          <p:cNvPr id="42" name="PoljeZBesedilom 41">
            <a:extLst>
              <a:ext uri="{FF2B5EF4-FFF2-40B4-BE49-F238E27FC236}">
                <a16:creationId xmlns:a16="http://schemas.microsoft.com/office/drawing/2014/main" id="{F71EBE9D-1A74-4E80-F218-D8ED328FC18E}"/>
              </a:ext>
            </a:extLst>
          </p:cNvPr>
          <p:cNvSpPr txBox="1"/>
          <p:nvPr/>
        </p:nvSpPr>
        <p:spPr>
          <a:xfrm>
            <a:off x="4341130" y="4872140"/>
            <a:ext cx="607410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Na razvoj človeka so vplivali: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Okoljske spremembe (topla in hladna obdobja);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Genetske spremembe (prilagajanje naših prednikov na spremenjene razmere za življenje spremeni njihov DNA, ki se prenaša na naslednje rodove).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grpSp>
        <p:nvGrpSpPr>
          <p:cNvPr id="47" name="Skupina 46">
            <a:extLst>
              <a:ext uri="{FF2B5EF4-FFF2-40B4-BE49-F238E27FC236}">
                <a16:creationId xmlns:a16="http://schemas.microsoft.com/office/drawing/2014/main" id="{1B1B6A46-916F-D8BC-72A2-C976EA2E7DE5}"/>
              </a:ext>
            </a:extLst>
          </p:cNvPr>
          <p:cNvGrpSpPr/>
          <p:nvPr/>
        </p:nvGrpSpPr>
        <p:grpSpPr>
          <a:xfrm>
            <a:off x="100584" y="2123698"/>
            <a:ext cx="3977493" cy="5178801"/>
            <a:chOff x="100584" y="2123698"/>
            <a:chExt cx="3977493" cy="5178801"/>
          </a:xfrm>
        </p:grpSpPr>
        <p:pic>
          <p:nvPicPr>
            <p:cNvPr id="38" name="Slika 37">
              <a:extLst>
                <a:ext uri="{FF2B5EF4-FFF2-40B4-BE49-F238E27FC236}">
                  <a16:creationId xmlns:a16="http://schemas.microsoft.com/office/drawing/2014/main" id="{E43E39D3-F6AD-CA4C-39A0-A4C068180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584" y="2123698"/>
              <a:ext cx="3923148" cy="5178801"/>
            </a:xfrm>
            <a:prstGeom prst="rect">
              <a:avLst/>
            </a:prstGeom>
          </p:spPr>
        </p:pic>
        <p:sp>
          <p:nvSpPr>
            <p:cNvPr id="45" name="Elipsa 44">
              <a:extLst>
                <a:ext uri="{FF2B5EF4-FFF2-40B4-BE49-F238E27FC236}">
                  <a16:creationId xmlns:a16="http://schemas.microsoft.com/office/drawing/2014/main" id="{971F7B8C-BEB8-059B-9697-DFD41949F3B5}"/>
                </a:ext>
              </a:extLst>
            </p:cNvPr>
            <p:cNvSpPr/>
            <p:nvPr/>
          </p:nvSpPr>
          <p:spPr>
            <a:xfrm>
              <a:off x="1288608" y="2658137"/>
              <a:ext cx="1263207" cy="340264"/>
            </a:xfrm>
            <a:prstGeom prst="ellipse">
              <a:avLst/>
            </a:prstGeom>
            <a:noFill/>
            <a:ln w="28575">
              <a:solidFill>
                <a:srgbClr val="D2A2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  <p:sp>
          <p:nvSpPr>
            <p:cNvPr id="46" name="Elipsa 45">
              <a:extLst>
                <a:ext uri="{FF2B5EF4-FFF2-40B4-BE49-F238E27FC236}">
                  <a16:creationId xmlns:a16="http://schemas.microsoft.com/office/drawing/2014/main" id="{146BB3A3-B5A4-5454-E3EB-6B2D63768BB3}"/>
                </a:ext>
              </a:extLst>
            </p:cNvPr>
            <p:cNvSpPr/>
            <p:nvPr/>
          </p:nvSpPr>
          <p:spPr>
            <a:xfrm>
              <a:off x="2814870" y="2810537"/>
              <a:ext cx="1263207" cy="340264"/>
            </a:xfrm>
            <a:prstGeom prst="ellipse">
              <a:avLst/>
            </a:prstGeom>
            <a:noFill/>
            <a:ln w="28575">
              <a:solidFill>
                <a:srgbClr val="D2A2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</p:grpSp>
    </p:spTree>
    <p:extLst>
      <p:ext uri="{BB962C8B-B14F-4D97-AF65-F5344CB8AC3E}">
        <p14:creationId xmlns:p14="http://schemas.microsoft.com/office/powerpoint/2010/main" val="197398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9" grpId="0" animBg="1"/>
      <p:bldP spid="33" grpId="0" animBg="1"/>
      <p:bldP spid="34" grpId="0" animBg="1"/>
      <p:bldP spid="35" grpId="0" animBg="1"/>
      <p:bldP spid="36" grpId="0" animBg="1"/>
      <p:bldP spid="39" grpId="0" animBg="1"/>
      <p:bldP spid="48" grpId="0" animBg="1"/>
      <p:bldP spid="40" grpId="0" animBg="1"/>
      <p:bldP spid="41" grpId="0" animBg="1"/>
      <p:bldP spid="49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CA3F6-1985-0F21-D6D5-A8B33A649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9140B3A5-9C74-2617-93EA-2B704F984D1C}"/>
              </a:ext>
            </a:extLst>
          </p:cNvPr>
          <p:cNvGraphicFramePr>
            <a:graphicFrameLocks noGrp="1"/>
          </p:cNvGraphicFramePr>
          <p:nvPr/>
        </p:nvGraphicFramePr>
        <p:xfrm>
          <a:off x="1" y="12"/>
          <a:ext cx="10691812" cy="7580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1812">
                  <a:extLst>
                    <a:ext uri="{9D8B030D-6E8A-4147-A177-3AD203B41FA5}">
                      <a16:colId xmlns:a16="http://schemas.microsoft.com/office/drawing/2014/main" val="1871136473"/>
                    </a:ext>
                  </a:extLst>
                </a:gridCol>
              </a:tblGrid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68874"/>
                  </a:ext>
                </a:extLst>
              </a:tr>
              <a:tr h="278627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50459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74067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35265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477213"/>
                  </a:ext>
                </a:extLst>
              </a:tr>
              <a:tr h="290736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5641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00381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90584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552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3319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97698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540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9845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74388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68634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33710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0883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86589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02913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262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821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91966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85133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088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10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0792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57883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917632"/>
                  </a:ext>
                </a:extLst>
              </a:tr>
            </a:tbl>
          </a:graphicData>
        </a:graphic>
      </p:graphicFrame>
      <p:sp>
        <p:nvSpPr>
          <p:cNvPr id="53" name="PoljeZBesedilom 52">
            <a:extLst>
              <a:ext uri="{FF2B5EF4-FFF2-40B4-BE49-F238E27FC236}">
                <a16:creationId xmlns:a16="http://schemas.microsoft.com/office/drawing/2014/main" id="{F7DAB7E8-3359-4ED2-455F-2987CE68F5E2}"/>
              </a:ext>
            </a:extLst>
          </p:cNvPr>
          <p:cNvSpPr txBox="1"/>
          <p:nvPr/>
        </p:nvSpPr>
        <p:spPr>
          <a:xfrm>
            <a:off x="0" y="705"/>
            <a:ext cx="10691813" cy="281295"/>
          </a:xfrm>
          <a:prstGeom prst="rect">
            <a:avLst/>
          </a:prstGeom>
          <a:solidFill>
            <a:srgbClr val="FDF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b="1" dirty="0"/>
              <a:t>ZGODOVINSKI ČAS IN PROSTOR, NASTANEK IN RAZVOJ ČLOVEKA</a:t>
            </a:r>
            <a:endParaRPr lang="sl-SI" sz="1200" dirty="0"/>
          </a:p>
        </p:txBody>
      </p:sp>
      <p:sp>
        <p:nvSpPr>
          <p:cNvPr id="9" name="PoljeZBesedilom 8">
            <a:extLst>
              <a:ext uri="{FF2B5EF4-FFF2-40B4-BE49-F238E27FC236}">
                <a16:creationId xmlns:a16="http://schemas.microsoft.com/office/drawing/2014/main" id="{06065ADC-66C9-E426-0E44-366EC129DF96}"/>
              </a:ext>
            </a:extLst>
          </p:cNvPr>
          <p:cNvSpPr txBox="1"/>
          <p:nvPr/>
        </p:nvSpPr>
        <p:spPr>
          <a:xfrm>
            <a:off x="10158741" y="27861"/>
            <a:ext cx="436474" cy="226985"/>
          </a:xfrm>
          <a:prstGeom prst="rect">
            <a:avLst/>
          </a:prstGeom>
          <a:solidFill>
            <a:srgbClr val="FEFAF8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sl-SI" sz="875" dirty="0"/>
              <a:t>5</a:t>
            </a:r>
          </a:p>
        </p:txBody>
      </p:sp>
      <p:pic>
        <p:nvPicPr>
          <p:cNvPr id="31" name="Slika 30">
            <a:extLst>
              <a:ext uri="{FF2B5EF4-FFF2-40B4-BE49-F238E27FC236}">
                <a16:creationId xmlns:a16="http://schemas.microsoft.com/office/drawing/2014/main" id="{89231A4A-E4D7-01F0-BD91-B95D888F4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733" y="2569060"/>
            <a:ext cx="3872345" cy="2243250"/>
          </a:xfrm>
          <a:prstGeom prst="rect">
            <a:avLst/>
          </a:prstGeom>
        </p:spPr>
      </p:pic>
      <p:sp>
        <p:nvSpPr>
          <p:cNvPr id="48" name="PoljeZBesedilom 47">
            <a:extLst>
              <a:ext uri="{FF2B5EF4-FFF2-40B4-BE49-F238E27FC236}">
                <a16:creationId xmlns:a16="http://schemas.microsoft.com/office/drawing/2014/main" id="{A8BEAF13-4360-1C14-308E-334C9A1962F7}"/>
              </a:ext>
            </a:extLst>
          </p:cNvPr>
          <p:cNvSpPr txBox="1"/>
          <p:nvPr/>
        </p:nvSpPr>
        <p:spPr>
          <a:xfrm>
            <a:off x="1196936" y="791057"/>
            <a:ext cx="2304548" cy="461665"/>
          </a:xfrm>
          <a:prstGeom prst="rect">
            <a:avLst/>
          </a:prstGeom>
          <a:solidFill>
            <a:srgbClr val="FDF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MERJENJE ČASA</a:t>
            </a:r>
          </a:p>
          <a:p>
            <a:pPr algn="ctr"/>
            <a:endParaRPr lang="sl-SI" sz="1200" noProof="1"/>
          </a:p>
        </p:txBody>
      </p:sp>
      <p:sp>
        <p:nvSpPr>
          <p:cNvPr id="32" name="PoljeZBesedilom 31">
            <a:extLst>
              <a:ext uri="{FF2B5EF4-FFF2-40B4-BE49-F238E27FC236}">
                <a16:creationId xmlns:a16="http://schemas.microsoft.com/office/drawing/2014/main" id="{B6A32B79-3790-E790-8457-184CD0C5F744}"/>
              </a:ext>
            </a:extLst>
          </p:cNvPr>
          <p:cNvSpPr txBox="1"/>
          <p:nvPr/>
        </p:nvSpPr>
        <p:spPr>
          <a:xfrm>
            <a:off x="171023" y="3359247"/>
            <a:ext cx="2304548" cy="461665"/>
          </a:xfrm>
          <a:prstGeom prst="rect">
            <a:avLst/>
          </a:prstGeom>
          <a:solidFill>
            <a:srgbClr val="FDF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KOLEDAR</a:t>
            </a:r>
          </a:p>
          <a:p>
            <a:pPr algn="ctr"/>
            <a:endParaRPr lang="sl-SI" sz="1200" noProof="1"/>
          </a:p>
        </p:txBody>
      </p:sp>
      <p:sp>
        <p:nvSpPr>
          <p:cNvPr id="35" name="PoljeZBesedilom 34">
            <a:extLst>
              <a:ext uri="{FF2B5EF4-FFF2-40B4-BE49-F238E27FC236}">
                <a16:creationId xmlns:a16="http://schemas.microsoft.com/office/drawing/2014/main" id="{F87B3CD6-1DE1-2796-AC76-83D3E63239CE}"/>
              </a:ext>
            </a:extLst>
          </p:cNvPr>
          <p:cNvSpPr txBox="1"/>
          <p:nvPr/>
        </p:nvSpPr>
        <p:spPr>
          <a:xfrm>
            <a:off x="8072430" y="1252722"/>
            <a:ext cx="2304548" cy="646331"/>
          </a:xfrm>
          <a:prstGeom prst="rect">
            <a:avLst/>
          </a:prstGeom>
          <a:solidFill>
            <a:srgbClr val="FDF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ARHEOLOŠKA OBDOBJA PRAZGODOVINE</a:t>
            </a:r>
          </a:p>
          <a:p>
            <a:pPr algn="ctr"/>
            <a:endParaRPr lang="sl-SI" sz="1200" noProof="1"/>
          </a:p>
        </p:txBody>
      </p:sp>
      <p:sp>
        <p:nvSpPr>
          <p:cNvPr id="93" name="PoljeZBesedilom 92">
            <a:extLst>
              <a:ext uri="{FF2B5EF4-FFF2-40B4-BE49-F238E27FC236}">
                <a16:creationId xmlns:a16="http://schemas.microsoft.com/office/drawing/2014/main" id="{29A112FF-86AA-14FF-2153-7AEBD39A3151}"/>
              </a:ext>
            </a:extLst>
          </p:cNvPr>
          <p:cNvSpPr txBox="1"/>
          <p:nvPr/>
        </p:nvSpPr>
        <p:spPr>
          <a:xfrm>
            <a:off x="1196936" y="6128648"/>
            <a:ext cx="2304548" cy="461665"/>
          </a:xfrm>
          <a:prstGeom prst="rect">
            <a:avLst/>
          </a:prstGeom>
          <a:solidFill>
            <a:srgbClr val="FDF8E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PERIODIZACIJA ZGODOVINE</a:t>
            </a:r>
          </a:p>
          <a:p>
            <a:pPr algn="ctr"/>
            <a:endParaRPr lang="sl-SI" sz="1200" noProof="1"/>
          </a:p>
        </p:txBody>
      </p:sp>
      <p:cxnSp>
        <p:nvCxnSpPr>
          <p:cNvPr id="10" name="Raven puščični povezovalnik 9">
            <a:extLst>
              <a:ext uri="{FF2B5EF4-FFF2-40B4-BE49-F238E27FC236}">
                <a16:creationId xmlns:a16="http://schemas.microsoft.com/office/drawing/2014/main" id="{5B1638C5-D798-E3DE-AA8B-363A5EF41FA5}"/>
              </a:ext>
            </a:extLst>
          </p:cNvPr>
          <p:cNvCxnSpPr>
            <a:cxnSpLocks/>
          </p:cNvCxnSpPr>
          <p:nvPr/>
        </p:nvCxnSpPr>
        <p:spPr>
          <a:xfrm flipH="1" flipV="1">
            <a:off x="2966224" y="1382751"/>
            <a:ext cx="1014761" cy="992459"/>
          </a:xfrm>
          <a:prstGeom prst="straightConnector1">
            <a:avLst/>
          </a:prstGeom>
          <a:ln w="38100">
            <a:solidFill>
              <a:srgbClr val="B77B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aven puščični povezovalnik 11">
            <a:extLst>
              <a:ext uri="{FF2B5EF4-FFF2-40B4-BE49-F238E27FC236}">
                <a16:creationId xmlns:a16="http://schemas.microsoft.com/office/drawing/2014/main" id="{69473ACE-8A51-35ED-BC54-F1A2E23E53BA}"/>
              </a:ext>
            </a:extLst>
          </p:cNvPr>
          <p:cNvCxnSpPr>
            <a:cxnSpLocks/>
          </p:cNvCxnSpPr>
          <p:nvPr/>
        </p:nvCxnSpPr>
        <p:spPr>
          <a:xfrm flipH="1">
            <a:off x="2598234" y="3612995"/>
            <a:ext cx="657922" cy="0"/>
          </a:xfrm>
          <a:prstGeom prst="straightConnector1">
            <a:avLst/>
          </a:prstGeom>
          <a:ln w="38100">
            <a:solidFill>
              <a:srgbClr val="B77B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en puščični povezovalnik 14">
            <a:extLst>
              <a:ext uri="{FF2B5EF4-FFF2-40B4-BE49-F238E27FC236}">
                <a16:creationId xmlns:a16="http://schemas.microsoft.com/office/drawing/2014/main" id="{B97AF58E-E58D-5F0E-9E6B-3F276CDDE3CB}"/>
              </a:ext>
            </a:extLst>
          </p:cNvPr>
          <p:cNvCxnSpPr>
            <a:cxnSpLocks/>
          </p:cNvCxnSpPr>
          <p:nvPr/>
        </p:nvCxnSpPr>
        <p:spPr>
          <a:xfrm flipH="1">
            <a:off x="2776654" y="4973444"/>
            <a:ext cx="2107580" cy="1003610"/>
          </a:xfrm>
          <a:prstGeom prst="straightConnector1">
            <a:avLst/>
          </a:prstGeom>
          <a:ln w="38100">
            <a:solidFill>
              <a:srgbClr val="B77B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ven puščični povezovalnik 17">
            <a:extLst>
              <a:ext uri="{FF2B5EF4-FFF2-40B4-BE49-F238E27FC236}">
                <a16:creationId xmlns:a16="http://schemas.microsoft.com/office/drawing/2014/main" id="{D6BBC93A-408B-9F2A-78BA-0A4B15B8A005}"/>
              </a:ext>
            </a:extLst>
          </p:cNvPr>
          <p:cNvCxnSpPr>
            <a:cxnSpLocks/>
          </p:cNvCxnSpPr>
          <p:nvPr/>
        </p:nvCxnSpPr>
        <p:spPr>
          <a:xfrm flipV="1">
            <a:off x="6389649" y="1575887"/>
            <a:ext cx="1416205" cy="832039"/>
          </a:xfrm>
          <a:prstGeom prst="straightConnector1">
            <a:avLst/>
          </a:prstGeom>
          <a:ln w="38100">
            <a:solidFill>
              <a:srgbClr val="B77B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oljeZBesedilom 23">
            <a:extLst>
              <a:ext uri="{FF2B5EF4-FFF2-40B4-BE49-F238E27FC236}">
                <a16:creationId xmlns:a16="http://schemas.microsoft.com/office/drawing/2014/main" id="{96B1B868-0DE1-6309-7631-5265AFBDB387}"/>
              </a:ext>
            </a:extLst>
          </p:cNvPr>
          <p:cNvSpPr txBox="1"/>
          <p:nvPr/>
        </p:nvSpPr>
        <p:spPr>
          <a:xfrm>
            <a:off x="8072431" y="5171642"/>
            <a:ext cx="2304547" cy="461665"/>
          </a:xfrm>
          <a:prstGeom prst="rect">
            <a:avLst/>
          </a:prstGeom>
          <a:solidFill>
            <a:srgbClr val="D1C3B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NASTANEK ČLOVEKA</a:t>
            </a:r>
          </a:p>
          <a:p>
            <a:pPr algn="ctr"/>
            <a:endParaRPr lang="sl-SI" sz="1200" noProof="1"/>
          </a:p>
        </p:txBody>
      </p:sp>
      <p:sp>
        <p:nvSpPr>
          <p:cNvPr id="25" name="PoljeZBesedilom 24">
            <a:extLst>
              <a:ext uri="{FF2B5EF4-FFF2-40B4-BE49-F238E27FC236}">
                <a16:creationId xmlns:a16="http://schemas.microsoft.com/office/drawing/2014/main" id="{5A970333-4782-AFF4-E68A-FD3682237099}"/>
              </a:ext>
            </a:extLst>
          </p:cNvPr>
          <p:cNvSpPr txBox="1"/>
          <p:nvPr/>
        </p:nvSpPr>
        <p:spPr>
          <a:xfrm>
            <a:off x="5345905" y="6582447"/>
            <a:ext cx="2304547" cy="461665"/>
          </a:xfrm>
          <a:prstGeom prst="rect">
            <a:avLst/>
          </a:prstGeom>
          <a:solidFill>
            <a:srgbClr val="D1C3B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VPLIVI NA RAZVOJ ČLOVEKA</a:t>
            </a:r>
          </a:p>
          <a:p>
            <a:pPr algn="ctr"/>
            <a:endParaRPr lang="sl-SI" sz="1200" noProof="1"/>
          </a:p>
        </p:txBody>
      </p:sp>
      <p:cxnSp>
        <p:nvCxnSpPr>
          <p:cNvPr id="27" name="Raven puščični povezovalnik 26">
            <a:extLst>
              <a:ext uri="{FF2B5EF4-FFF2-40B4-BE49-F238E27FC236}">
                <a16:creationId xmlns:a16="http://schemas.microsoft.com/office/drawing/2014/main" id="{BDFE904B-1EC2-457B-7088-6495971A748E}"/>
              </a:ext>
            </a:extLst>
          </p:cNvPr>
          <p:cNvCxnSpPr>
            <a:cxnSpLocks/>
          </p:cNvCxnSpPr>
          <p:nvPr/>
        </p:nvCxnSpPr>
        <p:spPr>
          <a:xfrm>
            <a:off x="7482468" y="3983014"/>
            <a:ext cx="1742236" cy="1013902"/>
          </a:xfrm>
          <a:prstGeom prst="straightConnector1">
            <a:avLst/>
          </a:prstGeom>
          <a:ln w="38100">
            <a:solidFill>
              <a:srgbClr val="B77B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aven puščični povezovalnik 29">
            <a:extLst>
              <a:ext uri="{FF2B5EF4-FFF2-40B4-BE49-F238E27FC236}">
                <a16:creationId xmlns:a16="http://schemas.microsoft.com/office/drawing/2014/main" id="{6FF4E43E-1C93-31AC-0716-DEAF5B93B468}"/>
              </a:ext>
            </a:extLst>
          </p:cNvPr>
          <p:cNvCxnSpPr>
            <a:cxnSpLocks/>
          </p:cNvCxnSpPr>
          <p:nvPr/>
        </p:nvCxnSpPr>
        <p:spPr>
          <a:xfrm>
            <a:off x="6498178" y="4996916"/>
            <a:ext cx="0" cy="1400925"/>
          </a:xfrm>
          <a:prstGeom prst="straightConnector1">
            <a:avLst/>
          </a:prstGeom>
          <a:ln w="38100">
            <a:solidFill>
              <a:srgbClr val="B77B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15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38951-1D83-AF16-A069-B142E2D78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0159028A-702D-8BA2-26DC-45578D689E30}"/>
              </a:ext>
            </a:extLst>
          </p:cNvPr>
          <p:cNvGraphicFramePr>
            <a:graphicFrameLocks noGrp="1"/>
          </p:cNvGraphicFramePr>
          <p:nvPr/>
        </p:nvGraphicFramePr>
        <p:xfrm>
          <a:off x="1" y="12"/>
          <a:ext cx="10691812" cy="7559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1812">
                  <a:extLst>
                    <a:ext uri="{9D8B030D-6E8A-4147-A177-3AD203B41FA5}">
                      <a16:colId xmlns:a16="http://schemas.microsoft.com/office/drawing/2014/main" val="1871136473"/>
                    </a:ext>
                  </a:extLst>
                </a:gridCol>
              </a:tblGrid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68874"/>
                  </a:ext>
                </a:extLst>
              </a:tr>
              <a:tr h="278627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50459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74067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35265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47721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5641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00381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90584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552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3319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97698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540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9845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74388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68634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33710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0883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86589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02913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262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821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91966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85133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088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10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0792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57883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917632"/>
                  </a:ext>
                </a:extLst>
              </a:tr>
            </a:tbl>
          </a:graphicData>
        </a:graphic>
      </p:graphicFrame>
      <p:sp>
        <p:nvSpPr>
          <p:cNvPr id="53" name="PoljeZBesedilom 52">
            <a:extLst>
              <a:ext uri="{FF2B5EF4-FFF2-40B4-BE49-F238E27FC236}">
                <a16:creationId xmlns:a16="http://schemas.microsoft.com/office/drawing/2014/main" id="{FD6640F0-F60E-0ED9-CF7F-EC9139F620C9}"/>
              </a:ext>
            </a:extLst>
          </p:cNvPr>
          <p:cNvSpPr txBox="1"/>
          <p:nvPr/>
        </p:nvSpPr>
        <p:spPr>
          <a:xfrm>
            <a:off x="0" y="705"/>
            <a:ext cx="10691813" cy="281295"/>
          </a:xfrm>
          <a:prstGeom prst="rect">
            <a:avLst/>
          </a:prstGeom>
          <a:solidFill>
            <a:srgbClr val="D1C3B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b="1" dirty="0"/>
              <a:t>PRAZGODOVINA – VRSTE ČLOVEČNJAKOV</a:t>
            </a:r>
          </a:p>
        </p:txBody>
      </p:sp>
      <p:sp>
        <p:nvSpPr>
          <p:cNvPr id="9" name="PoljeZBesedilom 8">
            <a:extLst>
              <a:ext uri="{FF2B5EF4-FFF2-40B4-BE49-F238E27FC236}">
                <a16:creationId xmlns:a16="http://schemas.microsoft.com/office/drawing/2014/main" id="{E49DF2BF-E374-857B-F23B-EDE3E21AC83B}"/>
              </a:ext>
            </a:extLst>
          </p:cNvPr>
          <p:cNvSpPr txBox="1"/>
          <p:nvPr/>
        </p:nvSpPr>
        <p:spPr>
          <a:xfrm>
            <a:off x="10158741" y="27861"/>
            <a:ext cx="436474" cy="226985"/>
          </a:xfrm>
          <a:prstGeom prst="rect">
            <a:avLst/>
          </a:prstGeom>
          <a:solidFill>
            <a:srgbClr val="FEFAF8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sl-SI" sz="875" dirty="0"/>
              <a:t>6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EDF01249-D4C9-C3B9-E693-7D7A7E353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3" y="837247"/>
            <a:ext cx="10490168" cy="6166845"/>
          </a:xfrm>
          <a:prstGeom prst="rect">
            <a:avLst/>
          </a:prstGeom>
        </p:spPr>
      </p:pic>
      <p:sp>
        <p:nvSpPr>
          <p:cNvPr id="7" name="PoljeZBesedilom 6">
            <a:extLst>
              <a:ext uri="{FF2B5EF4-FFF2-40B4-BE49-F238E27FC236}">
                <a16:creationId xmlns:a16="http://schemas.microsoft.com/office/drawing/2014/main" id="{F3954BFC-9327-228B-E7DE-A5879440B01E}"/>
              </a:ext>
            </a:extLst>
          </p:cNvPr>
          <p:cNvSpPr txBox="1"/>
          <p:nvPr/>
        </p:nvSpPr>
        <p:spPr>
          <a:xfrm>
            <a:off x="287837" y="1289431"/>
            <a:ext cx="4669760" cy="1938992"/>
          </a:xfrm>
          <a:prstGeom prst="rect">
            <a:avLst/>
          </a:prstGeom>
          <a:solidFill>
            <a:srgbClr val="EEE9E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AVSTRALOPITEK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6E71F1A0-C9D1-DFC5-541A-31102EB8F71F}"/>
              </a:ext>
            </a:extLst>
          </p:cNvPr>
          <p:cNvSpPr txBox="1"/>
          <p:nvPr/>
        </p:nvSpPr>
        <p:spPr>
          <a:xfrm>
            <a:off x="354003" y="1568213"/>
            <a:ext cx="4498239" cy="1569660"/>
          </a:xfrm>
          <a:prstGeom prst="rect">
            <a:avLst/>
          </a:prstGeom>
          <a:solidFill>
            <a:srgbClr val="F9F7F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Kakšen je njegov pomen?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Kdaj in kje je živel?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Kje so našli njegove ostanke?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Katere so bile njegove glavne značilnosti?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6" name="PoljeZBesedilom 5">
            <a:extLst>
              <a:ext uri="{FF2B5EF4-FFF2-40B4-BE49-F238E27FC236}">
                <a16:creationId xmlns:a16="http://schemas.microsoft.com/office/drawing/2014/main" id="{54E00740-D6B7-4311-A989-6D6BD41C66EE}"/>
              </a:ext>
            </a:extLst>
          </p:cNvPr>
          <p:cNvSpPr txBox="1"/>
          <p:nvPr/>
        </p:nvSpPr>
        <p:spPr>
          <a:xfrm>
            <a:off x="354003" y="1566430"/>
            <a:ext cx="4498239" cy="1569660"/>
          </a:xfrm>
          <a:prstGeom prst="rect">
            <a:avLst/>
          </a:prstGeom>
          <a:solidFill>
            <a:srgbClr val="F9F7F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Prvi znani človečnjak.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Živel je pred 4.4 mio do 1.4 mio let v južni Afriki.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V Etiopiji so našli lobanjo Lucy, ki je tam živela pred 3.2 mio let.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Glavne značilnosti: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Hodil je vzravnano, kar je sprostilo roke za prenašanje bremen.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Nabiral je hrano, uporabljal preprosta orodja.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Še vedno je bil spreten pri plezanju po drevesih. 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Obraz in čeljusti je imel podobne šimpanzu.</a:t>
            </a:r>
          </a:p>
        </p:txBody>
      </p:sp>
      <p:sp>
        <p:nvSpPr>
          <p:cNvPr id="5" name="PoljeZBesedilom 4">
            <a:extLst>
              <a:ext uri="{FF2B5EF4-FFF2-40B4-BE49-F238E27FC236}">
                <a16:creationId xmlns:a16="http://schemas.microsoft.com/office/drawing/2014/main" id="{FC131229-3CE8-5F42-8760-DA7C67EFCB0D}"/>
              </a:ext>
            </a:extLst>
          </p:cNvPr>
          <p:cNvSpPr txBox="1"/>
          <p:nvPr/>
        </p:nvSpPr>
        <p:spPr>
          <a:xfrm>
            <a:off x="277204" y="3297212"/>
            <a:ext cx="4669760" cy="2492990"/>
          </a:xfrm>
          <a:prstGeom prst="rect">
            <a:avLst/>
          </a:prstGeom>
          <a:solidFill>
            <a:srgbClr val="EEE9E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HOMO HABILIS – SPRETNI ČLOVEK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15" name="PoljeZBesedilom 14">
            <a:extLst>
              <a:ext uri="{FF2B5EF4-FFF2-40B4-BE49-F238E27FC236}">
                <a16:creationId xmlns:a16="http://schemas.microsoft.com/office/drawing/2014/main" id="{12005FF1-1D22-4FCF-CB3E-84FAED76B106}"/>
              </a:ext>
            </a:extLst>
          </p:cNvPr>
          <p:cNvSpPr txBox="1"/>
          <p:nvPr/>
        </p:nvSpPr>
        <p:spPr>
          <a:xfrm>
            <a:off x="326185" y="3592346"/>
            <a:ext cx="4498238" cy="2123658"/>
          </a:xfrm>
          <a:prstGeom prst="rect">
            <a:avLst/>
          </a:prstGeom>
          <a:solidFill>
            <a:srgbClr val="F9F7F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Kakšen je njegov pomen?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Kdaj in kje je živel?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Kje so našli njegove ostanke?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Katere so bile njegove glavne značilnosti?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28" name="PoljeZBesedilom 27">
            <a:extLst>
              <a:ext uri="{FF2B5EF4-FFF2-40B4-BE49-F238E27FC236}">
                <a16:creationId xmlns:a16="http://schemas.microsoft.com/office/drawing/2014/main" id="{FBAFDB07-7B99-C761-C837-6053B82C8686}"/>
              </a:ext>
            </a:extLst>
          </p:cNvPr>
          <p:cNvSpPr txBox="1"/>
          <p:nvPr/>
        </p:nvSpPr>
        <p:spPr>
          <a:xfrm>
            <a:off x="332738" y="3592346"/>
            <a:ext cx="4498238" cy="2123658"/>
          </a:xfrm>
          <a:prstGeom prst="rect">
            <a:avLst/>
          </a:prstGeom>
          <a:solidFill>
            <a:srgbClr val="F9F7F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Prvi človečnjak, ki ga uvrščamo v rod „Homo“.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Živel je pred 2,5 mio do 1,4 mio let v vzhodni Afriki.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Okostja teh človečnjakov so našli v Tanzaniji.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Glavne značilnosti: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Imel je večje možgane od avstralopitekovih.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Zato je znal predvidevati in si predstavljati, kako izdelati preprosto orodje (pestnjake), orodje je izdeloval in ga uporabljal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Živel je v hordah in vzravnano hodil.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Imel je manjšo čeljust in zobe kot avstralopitek in bil s tem bolj podoben modernemu človeku.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Sposoben je bil že preprostega glasovnega sporazumevanja.</a:t>
            </a:r>
          </a:p>
        </p:txBody>
      </p:sp>
      <p:sp>
        <p:nvSpPr>
          <p:cNvPr id="20" name="PoljeZBesedilom 19">
            <a:extLst>
              <a:ext uri="{FF2B5EF4-FFF2-40B4-BE49-F238E27FC236}">
                <a16:creationId xmlns:a16="http://schemas.microsoft.com/office/drawing/2014/main" id="{B6158881-CD7C-E62B-ABF5-525C32EE0501}"/>
              </a:ext>
            </a:extLst>
          </p:cNvPr>
          <p:cNvSpPr txBox="1"/>
          <p:nvPr/>
        </p:nvSpPr>
        <p:spPr>
          <a:xfrm>
            <a:off x="219835" y="5893640"/>
            <a:ext cx="4737762" cy="1569660"/>
          </a:xfrm>
          <a:prstGeom prst="rect">
            <a:avLst/>
          </a:prstGeom>
          <a:solidFill>
            <a:srgbClr val="EEE9E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HOMO ERGASTER – DELOVNI ČLOVEK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29" name="PoljeZBesedilom 28">
            <a:extLst>
              <a:ext uri="{FF2B5EF4-FFF2-40B4-BE49-F238E27FC236}">
                <a16:creationId xmlns:a16="http://schemas.microsoft.com/office/drawing/2014/main" id="{54A6E7FD-FF0D-39BB-89E1-CFFABD784636}"/>
              </a:ext>
            </a:extLst>
          </p:cNvPr>
          <p:cNvSpPr txBox="1"/>
          <p:nvPr/>
        </p:nvSpPr>
        <p:spPr>
          <a:xfrm>
            <a:off x="282605" y="6188773"/>
            <a:ext cx="4590233" cy="1200329"/>
          </a:xfrm>
          <a:prstGeom prst="rect">
            <a:avLst/>
          </a:prstGeom>
          <a:solidFill>
            <a:srgbClr val="F9F7F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Kdaj in kje je živel?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Katere so bile njegove glavne značilnosti?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31" name="PoljeZBesedilom 30">
            <a:extLst>
              <a:ext uri="{FF2B5EF4-FFF2-40B4-BE49-F238E27FC236}">
                <a16:creationId xmlns:a16="http://schemas.microsoft.com/office/drawing/2014/main" id="{4EEE934C-9F72-F379-F282-15F1AEB80B9C}"/>
              </a:ext>
            </a:extLst>
          </p:cNvPr>
          <p:cNvSpPr txBox="1"/>
          <p:nvPr/>
        </p:nvSpPr>
        <p:spPr>
          <a:xfrm>
            <a:off x="275367" y="6188774"/>
            <a:ext cx="4590233" cy="1200329"/>
          </a:xfrm>
          <a:prstGeom prst="rect">
            <a:avLst/>
          </a:prstGeom>
          <a:solidFill>
            <a:srgbClr val="F9F7F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Živel je pred 1,9 mio let v Afriki.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Glavne značilnosti: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Imel je večje možgane, daljše noge in krajše roke, kar mu je omogočalo hojo tudi na daljše razdalje.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Živel je na tleh, uporabljati je znal ogenj in bil spreten v izdelavi orodja.</a:t>
            </a:r>
          </a:p>
        </p:txBody>
      </p:sp>
      <p:sp>
        <p:nvSpPr>
          <p:cNvPr id="32" name="PoljeZBesedilom 31">
            <a:extLst>
              <a:ext uri="{FF2B5EF4-FFF2-40B4-BE49-F238E27FC236}">
                <a16:creationId xmlns:a16="http://schemas.microsoft.com/office/drawing/2014/main" id="{4AD6ACCC-2B11-F7D3-A3CF-8D1379136D9F}"/>
              </a:ext>
            </a:extLst>
          </p:cNvPr>
          <p:cNvSpPr txBox="1"/>
          <p:nvPr/>
        </p:nvSpPr>
        <p:spPr>
          <a:xfrm>
            <a:off x="5744848" y="1289431"/>
            <a:ext cx="4669761" cy="2123658"/>
          </a:xfrm>
          <a:prstGeom prst="rect">
            <a:avLst/>
          </a:prstGeom>
          <a:solidFill>
            <a:srgbClr val="EEE9E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HOMO ERECTUS – POKONČNI ČLOVEK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33" name="PoljeZBesedilom 32">
            <a:extLst>
              <a:ext uri="{FF2B5EF4-FFF2-40B4-BE49-F238E27FC236}">
                <a16:creationId xmlns:a16="http://schemas.microsoft.com/office/drawing/2014/main" id="{003A0CB4-95BE-6C2A-8DFB-C3621A0E6F33}"/>
              </a:ext>
            </a:extLst>
          </p:cNvPr>
          <p:cNvSpPr txBox="1"/>
          <p:nvPr/>
        </p:nvSpPr>
        <p:spPr>
          <a:xfrm>
            <a:off x="5844841" y="1584825"/>
            <a:ext cx="4498240" cy="1754326"/>
          </a:xfrm>
          <a:prstGeom prst="rect">
            <a:avLst/>
          </a:prstGeom>
          <a:solidFill>
            <a:srgbClr val="F9F7F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Kdaj in kje je živel?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Kje so najdišča te vrste človečnjaka?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Katere so bile njegove glavne značilnosti?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34" name="PoljeZBesedilom 33">
            <a:extLst>
              <a:ext uri="{FF2B5EF4-FFF2-40B4-BE49-F238E27FC236}">
                <a16:creationId xmlns:a16="http://schemas.microsoft.com/office/drawing/2014/main" id="{03B27D53-3F5A-9110-824C-4ECBD9DACDBC}"/>
              </a:ext>
            </a:extLst>
          </p:cNvPr>
          <p:cNvSpPr txBox="1"/>
          <p:nvPr/>
        </p:nvSpPr>
        <p:spPr>
          <a:xfrm>
            <a:off x="5839571" y="1584565"/>
            <a:ext cx="4498239" cy="1754326"/>
          </a:xfrm>
          <a:prstGeom prst="rect">
            <a:avLst/>
          </a:prstGeom>
          <a:solidFill>
            <a:srgbClr val="F9F7F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Živel je pred 1,8 mio do 200.000 let.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Iz Afrike se je širil v Evropo in Azijo.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Njegove ostanke so našli v Afriki, Izraelu, na Javi in na Kitajskem.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Glavne značilnosti: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Imel je večje možgane, orodje (pestnjaki) so postajali vse bolj izpopolnjeni.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Uporabljal je ogenj, iz kož živali je izdeloval prva oblačila in prva bivališča.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Povezoval se je v skupnosti lovcev in nabiralcev.</a:t>
            </a:r>
          </a:p>
        </p:txBody>
      </p:sp>
      <p:sp>
        <p:nvSpPr>
          <p:cNvPr id="35" name="PoljeZBesedilom 34">
            <a:extLst>
              <a:ext uri="{FF2B5EF4-FFF2-40B4-BE49-F238E27FC236}">
                <a16:creationId xmlns:a16="http://schemas.microsoft.com/office/drawing/2014/main" id="{6AECF446-C36A-8D5B-5A64-20F50D50EF8E}"/>
              </a:ext>
            </a:extLst>
          </p:cNvPr>
          <p:cNvSpPr txBox="1"/>
          <p:nvPr/>
        </p:nvSpPr>
        <p:spPr>
          <a:xfrm>
            <a:off x="5744847" y="3511117"/>
            <a:ext cx="4669762" cy="1200329"/>
          </a:xfrm>
          <a:prstGeom prst="rect">
            <a:avLst/>
          </a:prstGeom>
          <a:solidFill>
            <a:srgbClr val="EEE9E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HAIDELBERGENSIS – MISLEČI ČLOVEK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36" name="PoljeZBesedilom 35">
            <a:extLst>
              <a:ext uri="{FF2B5EF4-FFF2-40B4-BE49-F238E27FC236}">
                <a16:creationId xmlns:a16="http://schemas.microsoft.com/office/drawing/2014/main" id="{E31B5E46-061B-C704-8F87-AB1ACC885401}"/>
              </a:ext>
            </a:extLst>
          </p:cNvPr>
          <p:cNvSpPr txBox="1"/>
          <p:nvPr/>
        </p:nvSpPr>
        <p:spPr>
          <a:xfrm>
            <a:off x="5845500" y="3816160"/>
            <a:ext cx="4498241" cy="830997"/>
          </a:xfrm>
          <a:prstGeom prst="rect">
            <a:avLst/>
          </a:prstGeom>
          <a:solidFill>
            <a:srgbClr val="F9F7F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Kdaj in kje je živel?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Katere vrste so se razvije iz njega?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Po čem je dobil ime?</a:t>
            </a:r>
          </a:p>
          <a:p>
            <a:endParaRPr lang="sl-SI" sz="1200" noProof="1"/>
          </a:p>
        </p:txBody>
      </p:sp>
      <p:sp>
        <p:nvSpPr>
          <p:cNvPr id="37" name="PoljeZBesedilom 36">
            <a:extLst>
              <a:ext uri="{FF2B5EF4-FFF2-40B4-BE49-F238E27FC236}">
                <a16:creationId xmlns:a16="http://schemas.microsoft.com/office/drawing/2014/main" id="{8FF74205-B39A-467B-1A84-AEACBD6AE444}"/>
              </a:ext>
            </a:extLst>
          </p:cNvPr>
          <p:cNvSpPr txBox="1"/>
          <p:nvPr/>
        </p:nvSpPr>
        <p:spPr>
          <a:xfrm>
            <a:off x="5846968" y="3806251"/>
            <a:ext cx="4498240" cy="830997"/>
          </a:xfrm>
          <a:prstGeom prst="rect">
            <a:avLst/>
          </a:prstGeom>
          <a:solidFill>
            <a:srgbClr val="F9F7F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Živel je pred 700.000 do 200.000 leti, v: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Evropi in Aziji (iz njega se razvije neandertalec)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Afriki (iz njega se razvije sodobni misleči človek). </a:t>
            </a:r>
          </a:p>
          <a:p>
            <a:pPr marL="17145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Ime je dobil po najdišču v Nemčiji.</a:t>
            </a:r>
          </a:p>
        </p:txBody>
      </p:sp>
      <p:sp>
        <p:nvSpPr>
          <p:cNvPr id="38" name="PoljeZBesedilom 37">
            <a:extLst>
              <a:ext uri="{FF2B5EF4-FFF2-40B4-BE49-F238E27FC236}">
                <a16:creationId xmlns:a16="http://schemas.microsoft.com/office/drawing/2014/main" id="{13EF105F-AD5F-C395-D364-002086ADB0B9}"/>
              </a:ext>
            </a:extLst>
          </p:cNvPr>
          <p:cNvSpPr txBox="1"/>
          <p:nvPr/>
        </p:nvSpPr>
        <p:spPr>
          <a:xfrm>
            <a:off x="5744850" y="4785644"/>
            <a:ext cx="4669762" cy="2677656"/>
          </a:xfrm>
          <a:prstGeom prst="rect">
            <a:avLst/>
          </a:prstGeom>
          <a:solidFill>
            <a:srgbClr val="EEE9E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NEANDERTALEC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39" name="PoljeZBesedilom 38">
            <a:extLst>
              <a:ext uri="{FF2B5EF4-FFF2-40B4-BE49-F238E27FC236}">
                <a16:creationId xmlns:a16="http://schemas.microsoft.com/office/drawing/2014/main" id="{BAABA533-D7E5-95A1-4A25-15EF7E9A5ACF}"/>
              </a:ext>
            </a:extLst>
          </p:cNvPr>
          <p:cNvSpPr txBox="1"/>
          <p:nvPr/>
        </p:nvSpPr>
        <p:spPr>
          <a:xfrm>
            <a:off x="5836607" y="5079735"/>
            <a:ext cx="4498240" cy="2308324"/>
          </a:xfrm>
          <a:prstGeom prst="rect">
            <a:avLst/>
          </a:prstGeom>
          <a:solidFill>
            <a:srgbClr val="F9F7F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Kdaj in kje je živel?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Po čem je dobil ime?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Katere so bile njegove glavne značilnosti?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40" name="PoljeZBesedilom 39">
            <a:extLst>
              <a:ext uri="{FF2B5EF4-FFF2-40B4-BE49-F238E27FC236}">
                <a16:creationId xmlns:a16="http://schemas.microsoft.com/office/drawing/2014/main" id="{25884E2E-B21F-4DBB-51BC-341BE6F6D7E2}"/>
              </a:ext>
            </a:extLst>
          </p:cNvPr>
          <p:cNvSpPr txBox="1"/>
          <p:nvPr/>
        </p:nvSpPr>
        <p:spPr>
          <a:xfrm>
            <a:off x="5846971" y="5080778"/>
            <a:ext cx="4498240" cy="2308324"/>
          </a:xfrm>
          <a:prstGeom prst="rect">
            <a:avLst/>
          </a:prstGeom>
          <a:solidFill>
            <a:srgbClr val="F9F7F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Živel je pred 200.000 do 35.000 leti.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Ime je dobil po nemški dolini Neandertal, kjer so našli prve ostanke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Glavne značilnost: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Prilagojen je bil hladnemu podnebju, zato je imel močne kosti, močan nadočesni lok in širok nos.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Prostornina njegovih možganov je bila večja kot prostornina možganov modernega človeka.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Prebival je v jamah, preživljal se je z lovom na mamute in jamske medvede, uporabljal je pasti. Orodja in orožja je znal pritrditi na toporišča in izdelati kamnite sulice.</a:t>
            </a:r>
          </a:p>
          <a:p>
            <a:pPr marL="360000" lvl="1" indent="-171450">
              <a:buFont typeface="Wingdings" panose="05000000000000000000" pitchFamily="2" charset="2"/>
              <a:buChar char="§"/>
            </a:pPr>
            <a:r>
              <a:rPr lang="sl-SI" sz="1200" noProof="1"/>
              <a:t>Živel je v rodovnih skupnostih in že gojil prvo umetnost (risbe, glasba). Razmišljal je o posmrtnem življenju.</a:t>
            </a:r>
          </a:p>
        </p:txBody>
      </p:sp>
      <p:grpSp>
        <p:nvGrpSpPr>
          <p:cNvPr id="41" name="Skupina 40">
            <a:extLst>
              <a:ext uri="{FF2B5EF4-FFF2-40B4-BE49-F238E27FC236}">
                <a16:creationId xmlns:a16="http://schemas.microsoft.com/office/drawing/2014/main" id="{42B68EEF-D705-946F-E9B7-81794ADD3A5C}"/>
              </a:ext>
            </a:extLst>
          </p:cNvPr>
          <p:cNvGrpSpPr/>
          <p:nvPr/>
        </p:nvGrpSpPr>
        <p:grpSpPr>
          <a:xfrm>
            <a:off x="100584" y="364709"/>
            <a:ext cx="10494631" cy="791811"/>
            <a:chOff x="70308" y="391862"/>
            <a:chExt cx="9740397" cy="742961"/>
          </a:xfrm>
        </p:grpSpPr>
        <p:sp>
          <p:nvSpPr>
            <p:cNvPr id="42" name="PoljeZBesedilom 41">
              <a:extLst>
                <a:ext uri="{FF2B5EF4-FFF2-40B4-BE49-F238E27FC236}">
                  <a16:creationId xmlns:a16="http://schemas.microsoft.com/office/drawing/2014/main" id="{7AA1F212-420B-A841-E329-71773770FD16}"/>
                </a:ext>
              </a:extLst>
            </p:cNvPr>
            <p:cNvSpPr txBox="1"/>
            <p:nvPr/>
          </p:nvSpPr>
          <p:spPr>
            <a:xfrm>
              <a:off x="70308" y="391862"/>
              <a:ext cx="4864806" cy="281295"/>
            </a:xfrm>
            <a:prstGeom prst="rect">
              <a:avLst/>
            </a:prstGeom>
            <a:solidFill>
              <a:srgbClr val="EEE9E6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KAMENA DOBA</a:t>
              </a:r>
            </a:p>
          </p:txBody>
        </p:sp>
        <p:sp>
          <p:nvSpPr>
            <p:cNvPr id="43" name="PoljeZBesedilom 42">
              <a:extLst>
                <a:ext uri="{FF2B5EF4-FFF2-40B4-BE49-F238E27FC236}">
                  <a16:creationId xmlns:a16="http://schemas.microsoft.com/office/drawing/2014/main" id="{EC65B155-BB1D-8BB7-4641-243BBD5DEBCA}"/>
                </a:ext>
              </a:extLst>
            </p:cNvPr>
            <p:cNvSpPr txBox="1"/>
            <p:nvPr/>
          </p:nvSpPr>
          <p:spPr>
            <a:xfrm>
              <a:off x="70308" y="673158"/>
              <a:ext cx="1621602" cy="461665"/>
            </a:xfrm>
            <a:prstGeom prst="rect">
              <a:avLst/>
            </a:prstGeom>
            <a:solidFill>
              <a:srgbClr val="F7F5F3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PALEOLITIK</a:t>
              </a:r>
            </a:p>
            <a:p>
              <a:pPr algn="ctr"/>
              <a:r>
                <a:rPr lang="sl-SI" sz="1200" noProof="1"/>
                <a:t>2,5 mio – 10.000 pr. Kr.</a:t>
              </a:r>
            </a:p>
          </p:txBody>
        </p:sp>
        <p:sp>
          <p:nvSpPr>
            <p:cNvPr id="44" name="PoljeZBesedilom 43">
              <a:extLst>
                <a:ext uri="{FF2B5EF4-FFF2-40B4-BE49-F238E27FC236}">
                  <a16:creationId xmlns:a16="http://schemas.microsoft.com/office/drawing/2014/main" id="{549CC067-9F12-FF88-1F24-4D9705ACC531}"/>
                </a:ext>
              </a:extLst>
            </p:cNvPr>
            <p:cNvSpPr txBox="1"/>
            <p:nvPr/>
          </p:nvSpPr>
          <p:spPr>
            <a:xfrm>
              <a:off x="1691910" y="673158"/>
              <a:ext cx="1621602" cy="461665"/>
            </a:xfrm>
            <a:prstGeom prst="rect">
              <a:avLst/>
            </a:prstGeom>
            <a:solidFill>
              <a:srgbClr val="F7F5F3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MEZOLITIK</a:t>
              </a:r>
            </a:p>
            <a:p>
              <a:pPr algn="ctr"/>
              <a:r>
                <a:rPr lang="sl-SI" sz="1200" noProof="1"/>
                <a:t>10.000 – 8.500 pr. Kr.</a:t>
              </a:r>
            </a:p>
          </p:txBody>
        </p:sp>
        <p:sp>
          <p:nvSpPr>
            <p:cNvPr id="45" name="PoljeZBesedilom 44">
              <a:extLst>
                <a:ext uri="{FF2B5EF4-FFF2-40B4-BE49-F238E27FC236}">
                  <a16:creationId xmlns:a16="http://schemas.microsoft.com/office/drawing/2014/main" id="{DFD9A8B0-E2D5-2D59-1084-B908C2F5E90D}"/>
                </a:ext>
              </a:extLst>
            </p:cNvPr>
            <p:cNvSpPr txBox="1"/>
            <p:nvPr/>
          </p:nvSpPr>
          <p:spPr>
            <a:xfrm>
              <a:off x="3313512" y="673157"/>
              <a:ext cx="1621602" cy="461665"/>
            </a:xfrm>
            <a:prstGeom prst="rect">
              <a:avLst/>
            </a:prstGeom>
            <a:solidFill>
              <a:srgbClr val="F7F5F3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NEOLITIK</a:t>
              </a:r>
            </a:p>
            <a:p>
              <a:pPr algn="ctr"/>
              <a:r>
                <a:rPr lang="sl-SI" sz="1200" noProof="1"/>
                <a:t>8.500 – 6.000 pr. Kr.</a:t>
              </a:r>
            </a:p>
          </p:txBody>
        </p:sp>
        <p:sp>
          <p:nvSpPr>
            <p:cNvPr id="46" name="PoljeZBesedilom 45">
              <a:extLst>
                <a:ext uri="{FF2B5EF4-FFF2-40B4-BE49-F238E27FC236}">
                  <a16:creationId xmlns:a16="http://schemas.microsoft.com/office/drawing/2014/main" id="{2DDC770E-D5A5-84CD-8E27-B34DBEC359A8}"/>
                </a:ext>
              </a:extLst>
            </p:cNvPr>
            <p:cNvSpPr txBox="1"/>
            <p:nvPr/>
          </p:nvSpPr>
          <p:spPr>
            <a:xfrm>
              <a:off x="4945899" y="391862"/>
              <a:ext cx="4864806" cy="2812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DOBA KOVIN</a:t>
              </a:r>
            </a:p>
          </p:txBody>
        </p:sp>
        <p:sp>
          <p:nvSpPr>
            <p:cNvPr id="47" name="PoljeZBesedilom 46">
              <a:extLst>
                <a:ext uri="{FF2B5EF4-FFF2-40B4-BE49-F238E27FC236}">
                  <a16:creationId xmlns:a16="http://schemas.microsoft.com/office/drawing/2014/main" id="{8F66961E-A39D-F7A7-24B4-609C5B09DC12}"/>
                </a:ext>
              </a:extLst>
            </p:cNvPr>
            <p:cNvSpPr txBox="1"/>
            <p:nvPr/>
          </p:nvSpPr>
          <p:spPr>
            <a:xfrm>
              <a:off x="4945899" y="673158"/>
              <a:ext cx="1621602" cy="461665"/>
            </a:xfrm>
            <a:prstGeom prst="rect">
              <a:avLst/>
            </a:prstGeom>
            <a:solidFill>
              <a:srgbClr val="FEF6F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BAKRENA DOBA</a:t>
              </a:r>
            </a:p>
            <a:p>
              <a:pPr algn="ctr"/>
              <a:r>
                <a:rPr lang="sl-SI" sz="1200" noProof="1"/>
                <a:t>6.000 – 3.200 pr. Kr.</a:t>
              </a:r>
            </a:p>
          </p:txBody>
        </p:sp>
        <p:sp>
          <p:nvSpPr>
            <p:cNvPr id="48" name="PoljeZBesedilom 47">
              <a:extLst>
                <a:ext uri="{FF2B5EF4-FFF2-40B4-BE49-F238E27FC236}">
                  <a16:creationId xmlns:a16="http://schemas.microsoft.com/office/drawing/2014/main" id="{015AB715-8C3A-E9AA-0DF2-C66DE934CB1B}"/>
                </a:ext>
              </a:extLst>
            </p:cNvPr>
            <p:cNvSpPr txBox="1"/>
            <p:nvPr/>
          </p:nvSpPr>
          <p:spPr>
            <a:xfrm>
              <a:off x="6567501" y="673158"/>
              <a:ext cx="1621602" cy="461665"/>
            </a:xfrm>
            <a:prstGeom prst="rect">
              <a:avLst/>
            </a:prstGeom>
            <a:solidFill>
              <a:srgbClr val="FEF6F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BRONASTA DOBA</a:t>
              </a:r>
            </a:p>
            <a:p>
              <a:pPr algn="ctr"/>
              <a:r>
                <a:rPr lang="sl-SI" sz="1200" noProof="1"/>
                <a:t>3.200 – 1.000 pr. Kr.</a:t>
              </a:r>
            </a:p>
          </p:txBody>
        </p:sp>
        <p:sp>
          <p:nvSpPr>
            <p:cNvPr id="49" name="PoljeZBesedilom 48">
              <a:extLst>
                <a:ext uri="{FF2B5EF4-FFF2-40B4-BE49-F238E27FC236}">
                  <a16:creationId xmlns:a16="http://schemas.microsoft.com/office/drawing/2014/main" id="{74B690C1-C28C-89E9-54C4-E6293D708AA2}"/>
                </a:ext>
              </a:extLst>
            </p:cNvPr>
            <p:cNvSpPr txBox="1"/>
            <p:nvPr/>
          </p:nvSpPr>
          <p:spPr>
            <a:xfrm>
              <a:off x="8189103" y="673157"/>
              <a:ext cx="1621602" cy="461665"/>
            </a:xfrm>
            <a:prstGeom prst="rect">
              <a:avLst/>
            </a:prstGeom>
            <a:solidFill>
              <a:srgbClr val="FEF6F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ŽELEZNA DOBA</a:t>
              </a:r>
            </a:p>
            <a:p>
              <a:pPr algn="ctr"/>
              <a:r>
                <a:rPr lang="sl-SI" sz="1200" noProof="1"/>
                <a:t>1.000 pr. Kr. =&gt;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643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9" grpId="0" animBg="1"/>
      <p:bldP spid="7" grpId="0" animBg="1"/>
      <p:bldP spid="2" grpId="0" animBg="1"/>
      <p:bldP spid="6" grpId="0" animBg="1"/>
      <p:bldP spid="5" grpId="0" animBg="1"/>
      <p:bldP spid="15" grpId="0" animBg="1"/>
      <p:bldP spid="28" grpId="0" animBg="1"/>
      <p:bldP spid="20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74F1B-C857-6143-40F9-08293A243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FC968CAB-71F1-7314-76A4-DD80C21EF746}"/>
              </a:ext>
            </a:extLst>
          </p:cNvPr>
          <p:cNvGraphicFramePr>
            <a:graphicFrameLocks noGrp="1"/>
          </p:cNvGraphicFramePr>
          <p:nvPr/>
        </p:nvGraphicFramePr>
        <p:xfrm>
          <a:off x="1" y="12"/>
          <a:ext cx="10691812" cy="7559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1812">
                  <a:extLst>
                    <a:ext uri="{9D8B030D-6E8A-4147-A177-3AD203B41FA5}">
                      <a16:colId xmlns:a16="http://schemas.microsoft.com/office/drawing/2014/main" val="1871136473"/>
                    </a:ext>
                  </a:extLst>
                </a:gridCol>
              </a:tblGrid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68874"/>
                  </a:ext>
                </a:extLst>
              </a:tr>
              <a:tr h="278627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50459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74067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35265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47721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5641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00381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90584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552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3319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97698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540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9845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74388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68634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33710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0883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86589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02913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262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821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91966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85133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088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10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0792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57883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917632"/>
                  </a:ext>
                </a:extLst>
              </a:tr>
            </a:tbl>
          </a:graphicData>
        </a:graphic>
      </p:graphicFrame>
      <p:sp>
        <p:nvSpPr>
          <p:cNvPr id="53" name="PoljeZBesedilom 52">
            <a:extLst>
              <a:ext uri="{FF2B5EF4-FFF2-40B4-BE49-F238E27FC236}">
                <a16:creationId xmlns:a16="http://schemas.microsoft.com/office/drawing/2014/main" id="{EEDF93FC-E0AE-7E73-9380-1C8CDB464134}"/>
              </a:ext>
            </a:extLst>
          </p:cNvPr>
          <p:cNvSpPr txBox="1"/>
          <p:nvPr/>
        </p:nvSpPr>
        <p:spPr>
          <a:xfrm>
            <a:off x="0" y="705"/>
            <a:ext cx="10691813" cy="281295"/>
          </a:xfrm>
          <a:prstGeom prst="rect">
            <a:avLst/>
          </a:prstGeom>
          <a:solidFill>
            <a:srgbClr val="D1C3B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b="1" dirty="0"/>
              <a:t>PRAZGODOVINA – VRSTE ČLOVEČNJAKOV</a:t>
            </a:r>
          </a:p>
        </p:txBody>
      </p:sp>
      <p:sp>
        <p:nvSpPr>
          <p:cNvPr id="9" name="PoljeZBesedilom 8">
            <a:extLst>
              <a:ext uri="{FF2B5EF4-FFF2-40B4-BE49-F238E27FC236}">
                <a16:creationId xmlns:a16="http://schemas.microsoft.com/office/drawing/2014/main" id="{55E94609-B9AA-8549-7D41-80F0B826AEE4}"/>
              </a:ext>
            </a:extLst>
          </p:cNvPr>
          <p:cNvSpPr txBox="1"/>
          <p:nvPr/>
        </p:nvSpPr>
        <p:spPr>
          <a:xfrm>
            <a:off x="10158741" y="27861"/>
            <a:ext cx="436474" cy="226985"/>
          </a:xfrm>
          <a:prstGeom prst="rect">
            <a:avLst/>
          </a:prstGeom>
          <a:solidFill>
            <a:srgbClr val="FEFAF8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sl-SI" sz="875" dirty="0"/>
              <a:t>7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3B97309D-753B-B984-6EF2-ED5D20A21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5" y="2460022"/>
            <a:ext cx="4969865" cy="29216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PoljeZBesedilom 6">
            <a:extLst>
              <a:ext uri="{FF2B5EF4-FFF2-40B4-BE49-F238E27FC236}">
                <a16:creationId xmlns:a16="http://schemas.microsoft.com/office/drawing/2014/main" id="{21B3251A-C740-9079-FCE5-3A38A680DC6D}"/>
              </a:ext>
            </a:extLst>
          </p:cNvPr>
          <p:cNvSpPr txBox="1"/>
          <p:nvPr/>
        </p:nvSpPr>
        <p:spPr>
          <a:xfrm>
            <a:off x="1124178" y="815299"/>
            <a:ext cx="2611480" cy="461665"/>
          </a:xfrm>
          <a:prstGeom prst="rect">
            <a:avLst/>
          </a:prstGeom>
          <a:solidFill>
            <a:srgbClr val="EEE9E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AVSTRALOPITEK</a:t>
            </a:r>
          </a:p>
          <a:p>
            <a:pPr algn="ctr"/>
            <a:endParaRPr lang="sl-SI" sz="1200" noProof="1"/>
          </a:p>
        </p:txBody>
      </p:sp>
      <p:sp>
        <p:nvSpPr>
          <p:cNvPr id="5" name="PoljeZBesedilom 4">
            <a:extLst>
              <a:ext uri="{FF2B5EF4-FFF2-40B4-BE49-F238E27FC236}">
                <a16:creationId xmlns:a16="http://schemas.microsoft.com/office/drawing/2014/main" id="{1BA30642-5815-533A-7136-B58D582C0DA9}"/>
              </a:ext>
            </a:extLst>
          </p:cNvPr>
          <p:cNvSpPr txBox="1"/>
          <p:nvPr/>
        </p:nvSpPr>
        <p:spPr>
          <a:xfrm>
            <a:off x="133196" y="3549004"/>
            <a:ext cx="1717907" cy="461665"/>
          </a:xfrm>
          <a:prstGeom prst="rect">
            <a:avLst/>
          </a:prstGeom>
          <a:solidFill>
            <a:srgbClr val="EEE9E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HOMO HABILIS – SPRETNI ČLOVEK</a:t>
            </a:r>
          </a:p>
        </p:txBody>
      </p:sp>
      <p:sp>
        <p:nvSpPr>
          <p:cNvPr id="20" name="PoljeZBesedilom 19">
            <a:extLst>
              <a:ext uri="{FF2B5EF4-FFF2-40B4-BE49-F238E27FC236}">
                <a16:creationId xmlns:a16="http://schemas.microsoft.com/office/drawing/2014/main" id="{C1FCBF1A-8566-DF39-F713-9484E0D97EB5}"/>
              </a:ext>
            </a:extLst>
          </p:cNvPr>
          <p:cNvSpPr txBox="1"/>
          <p:nvPr/>
        </p:nvSpPr>
        <p:spPr>
          <a:xfrm>
            <a:off x="1124178" y="6239831"/>
            <a:ext cx="2649509" cy="461665"/>
          </a:xfrm>
          <a:prstGeom prst="rect">
            <a:avLst/>
          </a:prstGeom>
          <a:solidFill>
            <a:srgbClr val="EEE9E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HOMO ERGASTER – DELOVNI ČLOVEK</a:t>
            </a:r>
          </a:p>
          <a:p>
            <a:pPr algn="ctr"/>
            <a:endParaRPr lang="sl-SI" sz="1200" noProof="1"/>
          </a:p>
        </p:txBody>
      </p:sp>
      <p:sp>
        <p:nvSpPr>
          <p:cNvPr id="32" name="PoljeZBesedilom 31">
            <a:extLst>
              <a:ext uri="{FF2B5EF4-FFF2-40B4-BE49-F238E27FC236}">
                <a16:creationId xmlns:a16="http://schemas.microsoft.com/office/drawing/2014/main" id="{A489A9B8-6874-0D67-95E6-39E957DF3996}"/>
              </a:ext>
            </a:extLst>
          </p:cNvPr>
          <p:cNvSpPr txBox="1"/>
          <p:nvPr/>
        </p:nvSpPr>
        <p:spPr>
          <a:xfrm>
            <a:off x="6956154" y="824331"/>
            <a:ext cx="2611481" cy="461665"/>
          </a:xfrm>
          <a:prstGeom prst="rect">
            <a:avLst/>
          </a:prstGeom>
          <a:solidFill>
            <a:srgbClr val="EEE9E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HOMO ERECTUS – POKONČNI ČLOVEK</a:t>
            </a:r>
          </a:p>
          <a:p>
            <a:pPr algn="ctr"/>
            <a:endParaRPr lang="sl-SI" sz="1200" noProof="1"/>
          </a:p>
        </p:txBody>
      </p:sp>
      <p:sp>
        <p:nvSpPr>
          <p:cNvPr id="35" name="PoljeZBesedilom 34">
            <a:extLst>
              <a:ext uri="{FF2B5EF4-FFF2-40B4-BE49-F238E27FC236}">
                <a16:creationId xmlns:a16="http://schemas.microsoft.com/office/drawing/2014/main" id="{5E0819DE-C9CE-13F6-0BA1-5483F0D58829}"/>
              </a:ext>
            </a:extLst>
          </p:cNvPr>
          <p:cNvSpPr txBox="1"/>
          <p:nvPr/>
        </p:nvSpPr>
        <p:spPr>
          <a:xfrm>
            <a:off x="8708681" y="3549004"/>
            <a:ext cx="1717907" cy="461665"/>
          </a:xfrm>
          <a:prstGeom prst="rect">
            <a:avLst/>
          </a:prstGeom>
          <a:solidFill>
            <a:srgbClr val="EEE9E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HAIDELBERGENSIS – MISLEČI ČLOVEK</a:t>
            </a:r>
          </a:p>
        </p:txBody>
      </p:sp>
      <p:sp>
        <p:nvSpPr>
          <p:cNvPr id="38" name="PoljeZBesedilom 37">
            <a:extLst>
              <a:ext uri="{FF2B5EF4-FFF2-40B4-BE49-F238E27FC236}">
                <a16:creationId xmlns:a16="http://schemas.microsoft.com/office/drawing/2014/main" id="{22884418-2227-5349-88C8-F61F49BCDC14}"/>
              </a:ext>
            </a:extLst>
          </p:cNvPr>
          <p:cNvSpPr txBox="1"/>
          <p:nvPr/>
        </p:nvSpPr>
        <p:spPr>
          <a:xfrm>
            <a:off x="6918127" y="6233840"/>
            <a:ext cx="2611481" cy="461665"/>
          </a:xfrm>
          <a:prstGeom prst="rect">
            <a:avLst/>
          </a:prstGeom>
          <a:solidFill>
            <a:srgbClr val="EEE9E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NEANDERTALEC</a:t>
            </a:r>
          </a:p>
          <a:p>
            <a:pPr algn="ctr"/>
            <a:endParaRPr lang="sl-SI" sz="1200" noProof="1"/>
          </a:p>
        </p:txBody>
      </p:sp>
      <p:cxnSp>
        <p:nvCxnSpPr>
          <p:cNvPr id="3" name="Raven puščični povezovalnik 2">
            <a:extLst>
              <a:ext uri="{FF2B5EF4-FFF2-40B4-BE49-F238E27FC236}">
                <a16:creationId xmlns:a16="http://schemas.microsoft.com/office/drawing/2014/main" id="{0528B3CE-0AF7-86F9-23C2-A73398EF15B7}"/>
              </a:ext>
            </a:extLst>
          </p:cNvPr>
          <p:cNvCxnSpPr>
            <a:cxnSpLocks/>
          </p:cNvCxnSpPr>
          <p:nvPr/>
        </p:nvCxnSpPr>
        <p:spPr>
          <a:xfrm flipH="1" flipV="1">
            <a:off x="2966224" y="1382751"/>
            <a:ext cx="1260088" cy="858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uščični povezovalnik 9">
            <a:extLst>
              <a:ext uri="{FF2B5EF4-FFF2-40B4-BE49-F238E27FC236}">
                <a16:creationId xmlns:a16="http://schemas.microsoft.com/office/drawing/2014/main" id="{B5706941-BCB4-8DFE-78A9-B9F79BDAA4F1}"/>
              </a:ext>
            </a:extLst>
          </p:cNvPr>
          <p:cNvCxnSpPr>
            <a:cxnSpLocks/>
          </p:cNvCxnSpPr>
          <p:nvPr/>
        </p:nvCxnSpPr>
        <p:spPr>
          <a:xfrm flipH="1">
            <a:off x="1962615" y="3779837"/>
            <a:ext cx="71367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en puščični povezovalnik 12">
            <a:extLst>
              <a:ext uri="{FF2B5EF4-FFF2-40B4-BE49-F238E27FC236}">
                <a16:creationId xmlns:a16="http://schemas.microsoft.com/office/drawing/2014/main" id="{D352C24D-9FCB-28C1-8D2E-8FE61ABE47A8}"/>
              </a:ext>
            </a:extLst>
          </p:cNvPr>
          <p:cNvCxnSpPr>
            <a:cxnSpLocks/>
          </p:cNvCxnSpPr>
          <p:nvPr/>
        </p:nvCxnSpPr>
        <p:spPr>
          <a:xfrm flipH="1">
            <a:off x="2966224" y="5497551"/>
            <a:ext cx="1683835" cy="5910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ven puščični povezovalnik 16">
            <a:extLst>
              <a:ext uri="{FF2B5EF4-FFF2-40B4-BE49-F238E27FC236}">
                <a16:creationId xmlns:a16="http://schemas.microsoft.com/office/drawing/2014/main" id="{F7318E42-49C8-D2CE-5F1F-2A352EA56E1B}"/>
              </a:ext>
            </a:extLst>
          </p:cNvPr>
          <p:cNvCxnSpPr>
            <a:cxnSpLocks/>
          </p:cNvCxnSpPr>
          <p:nvPr/>
        </p:nvCxnSpPr>
        <p:spPr>
          <a:xfrm>
            <a:off x="6133171" y="5497551"/>
            <a:ext cx="2051824" cy="5910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en puščični povezovalnik 20">
            <a:extLst>
              <a:ext uri="{FF2B5EF4-FFF2-40B4-BE49-F238E27FC236}">
                <a16:creationId xmlns:a16="http://schemas.microsoft.com/office/drawing/2014/main" id="{A1F3799A-DEE2-5E3F-1EA3-FC025FB5CCE3}"/>
              </a:ext>
            </a:extLst>
          </p:cNvPr>
          <p:cNvCxnSpPr>
            <a:cxnSpLocks/>
          </p:cNvCxnSpPr>
          <p:nvPr/>
        </p:nvCxnSpPr>
        <p:spPr>
          <a:xfrm flipV="1">
            <a:off x="6579220" y="1471109"/>
            <a:ext cx="1416204" cy="8706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aven puščični povezovalnik 24">
            <a:extLst>
              <a:ext uri="{FF2B5EF4-FFF2-40B4-BE49-F238E27FC236}">
                <a16:creationId xmlns:a16="http://schemas.microsoft.com/office/drawing/2014/main" id="{2227BB7A-19A3-58E4-9C65-206408D4EF03}"/>
              </a:ext>
            </a:extLst>
          </p:cNvPr>
          <p:cNvCxnSpPr>
            <a:cxnSpLocks/>
          </p:cNvCxnSpPr>
          <p:nvPr/>
        </p:nvCxnSpPr>
        <p:spPr>
          <a:xfrm>
            <a:off x="7906215" y="3779837"/>
            <a:ext cx="6356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502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0B76C-BF3D-1BD1-015D-8561A16AF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97878FC4-CBEE-74A6-8BDD-FB27270E4B9C}"/>
              </a:ext>
            </a:extLst>
          </p:cNvPr>
          <p:cNvGraphicFramePr>
            <a:graphicFrameLocks noGrp="1"/>
          </p:cNvGraphicFramePr>
          <p:nvPr/>
        </p:nvGraphicFramePr>
        <p:xfrm>
          <a:off x="1" y="12"/>
          <a:ext cx="10691812" cy="7559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1812">
                  <a:extLst>
                    <a:ext uri="{9D8B030D-6E8A-4147-A177-3AD203B41FA5}">
                      <a16:colId xmlns:a16="http://schemas.microsoft.com/office/drawing/2014/main" val="1871136473"/>
                    </a:ext>
                  </a:extLst>
                </a:gridCol>
              </a:tblGrid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68874"/>
                  </a:ext>
                </a:extLst>
              </a:tr>
              <a:tr h="278627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50459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74067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35265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47721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5641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00381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90584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552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3319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97698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540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9845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74388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68634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33710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0883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86589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02913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262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821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91966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85133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088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10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0792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57883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917632"/>
                  </a:ext>
                </a:extLst>
              </a:tr>
            </a:tbl>
          </a:graphicData>
        </a:graphic>
      </p:graphicFrame>
      <p:sp>
        <p:nvSpPr>
          <p:cNvPr id="53" name="PoljeZBesedilom 52">
            <a:extLst>
              <a:ext uri="{FF2B5EF4-FFF2-40B4-BE49-F238E27FC236}">
                <a16:creationId xmlns:a16="http://schemas.microsoft.com/office/drawing/2014/main" id="{0D1C4A48-736E-70CE-A15E-44807AA118CC}"/>
              </a:ext>
            </a:extLst>
          </p:cNvPr>
          <p:cNvSpPr txBox="1"/>
          <p:nvPr/>
        </p:nvSpPr>
        <p:spPr>
          <a:xfrm>
            <a:off x="0" y="705"/>
            <a:ext cx="10691813" cy="281295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b="1" dirty="0"/>
              <a:t>PRAZGODOVINA </a:t>
            </a:r>
            <a:r>
              <a:rPr lang="sl-SI" sz="1200" dirty="0"/>
              <a:t>– RAZVOJ ČLOVEKA V PALEOLITIKU IN MEZOLITIKU</a:t>
            </a:r>
          </a:p>
        </p:txBody>
      </p:sp>
      <p:sp>
        <p:nvSpPr>
          <p:cNvPr id="9" name="PoljeZBesedilom 8">
            <a:extLst>
              <a:ext uri="{FF2B5EF4-FFF2-40B4-BE49-F238E27FC236}">
                <a16:creationId xmlns:a16="http://schemas.microsoft.com/office/drawing/2014/main" id="{422E4215-8494-BAF3-4D29-9A828D3E6C8C}"/>
              </a:ext>
            </a:extLst>
          </p:cNvPr>
          <p:cNvSpPr txBox="1"/>
          <p:nvPr/>
        </p:nvSpPr>
        <p:spPr>
          <a:xfrm>
            <a:off x="10158741" y="27861"/>
            <a:ext cx="436474" cy="226985"/>
          </a:xfrm>
          <a:prstGeom prst="rect">
            <a:avLst/>
          </a:prstGeom>
          <a:solidFill>
            <a:srgbClr val="FEFAF8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sl-SI" sz="875" dirty="0"/>
              <a:t>8</a:t>
            </a:r>
          </a:p>
        </p:txBody>
      </p:sp>
      <p:sp>
        <p:nvSpPr>
          <p:cNvPr id="7" name="PoljeZBesedilom 6">
            <a:extLst>
              <a:ext uri="{FF2B5EF4-FFF2-40B4-BE49-F238E27FC236}">
                <a16:creationId xmlns:a16="http://schemas.microsoft.com/office/drawing/2014/main" id="{3DDB4ADB-4F55-3671-4587-BB2908F4B976}"/>
              </a:ext>
            </a:extLst>
          </p:cNvPr>
          <p:cNvSpPr txBox="1"/>
          <p:nvPr/>
        </p:nvSpPr>
        <p:spPr>
          <a:xfrm>
            <a:off x="5751751" y="5722804"/>
            <a:ext cx="4794863" cy="1384995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EVROPA PO LETU 10.000 PR. KR.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grpSp>
        <p:nvGrpSpPr>
          <p:cNvPr id="27" name="Skupina 26">
            <a:extLst>
              <a:ext uri="{FF2B5EF4-FFF2-40B4-BE49-F238E27FC236}">
                <a16:creationId xmlns:a16="http://schemas.microsoft.com/office/drawing/2014/main" id="{25200501-6945-0448-543B-53A360F4CD16}"/>
              </a:ext>
            </a:extLst>
          </p:cNvPr>
          <p:cNvGrpSpPr/>
          <p:nvPr/>
        </p:nvGrpSpPr>
        <p:grpSpPr>
          <a:xfrm>
            <a:off x="100584" y="364708"/>
            <a:ext cx="10494631" cy="742961"/>
            <a:chOff x="70308" y="391862"/>
            <a:chExt cx="9740397" cy="742961"/>
          </a:xfrm>
        </p:grpSpPr>
        <p:sp>
          <p:nvSpPr>
            <p:cNvPr id="11" name="PoljeZBesedilom 10">
              <a:extLst>
                <a:ext uri="{FF2B5EF4-FFF2-40B4-BE49-F238E27FC236}">
                  <a16:creationId xmlns:a16="http://schemas.microsoft.com/office/drawing/2014/main" id="{C5E4F43D-290A-845F-1EF3-26C284268D2E}"/>
                </a:ext>
              </a:extLst>
            </p:cNvPr>
            <p:cNvSpPr txBox="1"/>
            <p:nvPr/>
          </p:nvSpPr>
          <p:spPr>
            <a:xfrm>
              <a:off x="70308" y="391862"/>
              <a:ext cx="4864806" cy="281295"/>
            </a:xfrm>
            <a:prstGeom prst="rect">
              <a:avLst/>
            </a:prstGeom>
            <a:solidFill>
              <a:srgbClr val="EEE9E6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KAMENA DOBA</a:t>
              </a:r>
            </a:p>
          </p:txBody>
        </p:sp>
        <p:sp>
          <p:nvSpPr>
            <p:cNvPr id="12" name="PoljeZBesedilom 11">
              <a:extLst>
                <a:ext uri="{FF2B5EF4-FFF2-40B4-BE49-F238E27FC236}">
                  <a16:creationId xmlns:a16="http://schemas.microsoft.com/office/drawing/2014/main" id="{5B70694E-906A-0DB9-EC0C-84AFB24842F6}"/>
                </a:ext>
              </a:extLst>
            </p:cNvPr>
            <p:cNvSpPr txBox="1"/>
            <p:nvPr/>
          </p:nvSpPr>
          <p:spPr>
            <a:xfrm>
              <a:off x="70308" y="673158"/>
              <a:ext cx="1621602" cy="461665"/>
            </a:xfrm>
            <a:prstGeom prst="rect">
              <a:avLst/>
            </a:prstGeom>
            <a:solidFill>
              <a:srgbClr val="E2F0D9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PALEOLITIK</a:t>
              </a:r>
            </a:p>
            <a:p>
              <a:pPr algn="ctr"/>
              <a:r>
                <a:rPr lang="sl-SI" sz="1200" noProof="1"/>
                <a:t>2,5 mio – 10.000 pr. Kr.</a:t>
              </a:r>
            </a:p>
          </p:txBody>
        </p:sp>
        <p:sp>
          <p:nvSpPr>
            <p:cNvPr id="13" name="PoljeZBesedilom 12">
              <a:extLst>
                <a:ext uri="{FF2B5EF4-FFF2-40B4-BE49-F238E27FC236}">
                  <a16:creationId xmlns:a16="http://schemas.microsoft.com/office/drawing/2014/main" id="{3198D2C6-8ACF-1431-225A-9CD59D23C781}"/>
                </a:ext>
              </a:extLst>
            </p:cNvPr>
            <p:cNvSpPr txBox="1"/>
            <p:nvPr/>
          </p:nvSpPr>
          <p:spPr>
            <a:xfrm>
              <a:off x="1691910" y="673158"/>
              <a:ext cx="1621602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MEZOLITIK</a:t>
              </a:r>
            </a:p>
            <a:p>
              <a:pPr algn="ctr"/>
              <a:r>
                <a:rPr lang="sl-SI" sz="1200" noProof="1"/>
                <a:t>10.000 – 8.500 pr. Kr.</a:t>
              </a:r>
            </a:p>
          </p:txBody>
        </p:sp>
        <p:sp>
          <p:nvSpPr>
            <p:cNvPr id="21" name="PoljeZBesedilom 20">
              <a:extLst>
                <a:ext uri="{FF2B5EF4-FFF2-40B4-BE49-F238E27FC236}">
                  <a16:creationId xmlns:a16="http://schemas.microsoft.com/office/drawing/2014/main" id="{F0B13CC2-050E-3338-1406-7D7D24100A87}"/>
                </a:ext>
              </a:extLst>
            </p:cNvPr>
            <p:cNvSpPr txBox="1"/>
            <p:nvPr/>
          </p:nvSpPr>
          <p:spPr>
            <a:xfrm>
              <a:off x="3313512" y="673157"/>
              <a:ext cx="1621602" cy="461665"/>
            </a:xfrm>
            <a:prstGeom prst="rect">
              <a:avLst/>
            </a:prstGeom>
            <a:solidFill>
              <a:srgbClr val="F7F5F3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NEOLITIK</a:t>
              </a:r>
            </a:p>
            <a:p>
              <a:pPr algn="ctr"/>
              <a:r>
                <a:rPr lang="sl-SI" sz="1200" noProof="1"/>
                <a:t>8.500 – 6.000 pr. Kr.</a:t>
              </a:r>
            </a:p>
          </p:txBody>
        </p:sp>
        <p:sp>
          <p:nvSpPr>
            <p:cNvPr id="22" name="PoljeZBesedilom 21">
              <a:extLst>
                <a:ext uri="{FF2B5EF4-FFF2-40B4-BE49-F238E27FC236}">
                  <a16:creationId xmlns:a16="http://schemas.microsoft.com/office/drawing/2014/main" id="{A7D1A662-6522-BAF3-6D7E-974089E539D0}"/>
                </a:ext>
              </a:extLst>
            </p:cNvPr>
            <p:cNvSpPr txBox="1"/>
            <p:nvPr/>
          </p:nvSpPr>
          <p:spPr>
            <a:xfrm>
              <a:off x="4945899" y="391862"/>
              <a:ext cx="4864806" cy="2812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DOBA KOVIN</a:t>
              </a:r>
            </a:p>
          </p:txBody>
        </p:sp>
        <p:sp>
          <p:nvSpPr>
            <p:cNvPr id="23" name="PoljeZBesedilom 22">
              <a:extLst>
                <a:ext uri="{FF2B5EF4-FFF2-40B4-BE49-F238E27FC236}">
                  <a16:creationId xmlns:a16="http://schemas.microsoft.com/office/drawing/2014/main" id="{1400370D-D33F-F51D-B2E4-908AA04B7A67}"/>
                </a:ext>
              </a:extLst>
            </p:cNvPr>
            <p:cNvSpPr txBox="1"/>
            <p:nvPr/>
          </p:nvSpPr>
          <p:spPr>
            <a:xfrm>
              <a:off x="4945899" y="673158"/>
              <a:ext cx="1621602" cy="461665"/>
            </a:xfrm>
            <a:prstGeom prst="rect">
              <a:avLst/>
            </a:prstGeom>
            <a:solidFill>
              <a:srgbClr val="FEF6F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BAKRENA DOBA</a:t>
              </a:r>
            </a:p>
            <a:p>
              <a:pPr algn="ctr"/>
              <a:r>
                <a:rPr lang="sl-SI" sz="1200" noProof="1"/>
                <a:t>6.000 – 3.200 pr. Kr.</a:t>
              </a:r>
            </a:p>
          </p:txBody>
        </p:sp>
        <p:sp>
          <p:nvSpPr>
            <p:cNvPr id="24" name="PoljeZBesedilom 23">
              <a:extLst>
                <a:ext uri="{FF2B5EF4-FFF2-40B4-BE49-F238E27FC236}">
                  <a16:creationId xmlns:a16="http://schemas.microsoft.com/office/drawing/2014/main" id="{E9C401FA-39A3-DB64-7554-7635A65A8476}"/>
                </a:ext>
              </a:extLst>
            </p:cNvPr>
            <p:cNvSpPr txBox="1"/>
            <p:nvPr/>
          </p:nvSpPr>
          <p:spPr>
            <a:xfrm>
              <a:off x="6567501" y="673158"/>
              <a:ext cx="1621602" cy="461665"/>
            </a:xfrm>
            <a:prstGeom prst="rect">
              <a:avLst/>
            </a:prstGeom>
            <a:solidFill>
              <a:srgbClr val="FEF6F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BRONASTA DOBA</a:t>
              </a:r>
            </a:p>
            <a:p>
              <a:pPr algn="ctr"/>
              <a:r>
                <a:rPr lang="sl-SI" sz="1200" noProof="1"/>
                <a:t>3.200 – 1.000 pr. Kr.</a:t>
              </a:r>
            </a:p>
          </p:txBody>
        </p:sp>
        <p:sp>
          <p:nvSpPr>
            <p:cNvPr id="25" name="PoljeZBesedilom 24">
              <a:extLst>
                <a:ext uri="{FF2B5EF4-FFF2-40B4-BE49-F238E27FC236}">
                  <a16:creationId xmlns:a16="http://schemas.microsoft.com/office/drawing/2014/main" id="{8FC15DF9-0DD6-8529-763D-FA25C498C0A6}"/>
                </a:ext>
              </a:extLst>
            </p:cNvPr>
            <p:cNvSpPr txBox="1"/>
            <p:nvPr/>
          </p:nvSpPr>
          <p:spPr>
            <a:xfrm>
              <a:off x="8189103" y="673157"/>
              <a:ext cx="1621602" cy="461665"/>
            </a:xfrm>
            <a:prstGeom prst="rect">
              <a:avLst/>
            </a:prstGeom>
            <a:solidFill>
              <a:srgbClr val="FEF6F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sl-SI" sz="1200" noProof="1"/>
                <a:t>ŽELEZNA DOBA</a:t>
              </a:r>
            </a:p>
            <a:p>
              <a:pPr algn="ctr"/>
              <a:r>
                <a:rPr lang="sl-SI" sz="1200" noProof="1"/>
                <a:t>1.000 pr. Kr. =&gt;</a:t>
              </a:r>
            </a:p>
          </p:txBody>
        </p:sp>
      </p:grpSp>
      <p:sp>
        <p:nvSpPr>
          <p:cNvPr id="29" name="PoljeZBesedilom 28">
            <a:extLst>
              <a:ext uri="{FF2B5EF4-FFF2-40B4-BE49-F238E27FC236}">
                <a16:creationId xmlns:a16="http://schemas.microsoft.com/office/drawing/2014/main" id="{6B2BB652-3817-45B1-6B36-04A4B1C13C88}"/>
              </a:ext>
            </a:extLst>
          </p:cNvPr>
          <p:cNvSpPr txBox="1"/>
          <p:nvPr/>
        </p:nvSpPr>
        <p:spPr>
          <a:xfrm>
            <a:off x="145127" y="5722804"/>
            <a:ext cx="4794863" cy="1384995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NASELITEV SODOBNEGA MISLEČEGA ČLOVEKA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2" name="PoljeZBesedilom 1">
            <a:extLst>
              <a:ext uri="{FF2B5EF4-FFF2-40B4-BE49-F238E27FC236}">
                <a16:creationId xmlns:a16="http://schemas.microsoft.com/office/drawing/2014/main" id="{B676DB8A-C55C-688B-1C67-5271D94CD4EA}"/>
              </a:ext>
            </a:extLst>
          </p:cNvPr>
          <p:cNvSpPr txBox="1"/>
          <p:nvPr/>
        </p:nvSpPr>
        <p:spPr>
          <a:xfrm>
            <a:off x="199957" y="6012795"/>
            <a:ext cx="4628681" cy="1015663"/>
          </a:xfrm>
          <a:prstGeom prst="rect">
            <a:avLst/>
          </a:prstGeom>
          <a:solidFill>
            <a:srgbClr val="F6FAF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Kje so našli najstarejše ostanke sodobnega mislečega človeka in koliko so stari?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Kje so našli najstarejše ostanke sodobnega mislečega človeka v Evropi in koliko so stari?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3" name="PoljeZBesedilom 2">
            <a:extLst>
              <a:ext uri="{FF2B5EF4-FFF2-40B4-BE49-F238E27FC236}">
                <a16:creationId xmlns:a16="http://schemas.microsoft.com/office/drawing/2014/main" id="{FBE65543-DA61-E0CF-AFFA-86E927CBDCFA}"/>
              </a:ext>
            </a:extLst>
          </p:cNvPr>
          <p:cNvSpPr txBox="1"/>
          <p:nvPr/>
        </p:nvSpPr>
        <p:spPr>
          <a:xfrm>
            <a:off x="199797" y="6012796"/>
            <a:ext cx="4628681" cy="1015663"/>
          </a:xfrm>
          <a:prstGeom prst="rect">
            <a:avLst/>
          </a:prstGeom>
          <a:solidFill>
            <a:srgbClr val="F6FAF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Najstarejše ostanke sodobnega misličega so našli v Maroku. Stari so 300.000 let.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Najstarejše ostanke sodobnega mislečega človeka v Evropi so našli na najdišču Cro Magnon v Franciji. Po tem najdišču je poimenovana vrsta kromanjonec, ki so jo tam našli in je živela pred 40.000 leti.</a:t>
            </a:r>
          </a:p>
        </p:txBody>
      </p:sp>
      <p:sp>
        <p:nvSpPr>
          <p:cNvPr id="55" name="PoljeZBesedilom 54">
            <a:extLst>
              <a:ext uri="{FF2B5EF4-FFF2-40B4-BE49-F238E27FC236}">
                <a16:creationId xmlns:a16="http://schemas.microsoft.com/office/drawing/2014/main" id="{C2353B31-5536-EF6B-8957-793DA98B1046}"/>
              </a:ext>
            </a:extLst>
          </p:cNvPr>
          <p:cNvSpPr txBox="1"/>
          <p:nvPr/>
        </p:nvSpPr>
        <p:spPr>
          <a:xfrm>
            <a:off x="4507306" y="3594274"/>
            <a:ext cx="6054903" cy="1754326"/>
          </a:xfrm>
          <a:prstGeom prst="rect">
            <a:avLst/>
          </a:prstGeom>
          <a:solidFill>
            <a:srgbClr val="D1C3B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OSVAJANJE PLANETA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56" name="PoljeZBesedilom 55">
            <a:extLst>
              <a:ext uri="{FF2B5EF4-FFF2-40B4-BE49-F238E27FC236}">
                <a16:creationId xmlns:a16="http://schemas.microsoft.com/office/drawing/2014/main" id="{15F592FD-DF13-60AA-67A4-4494C90CBD9B}"/>
              </a:ext>
            </a:extLst>
          </p:cNvPr>
          <p:cNvSpPr txBox="1"/>
          <p:nvPr/>
        </p:nvSpPr>
        <p:spPr>
          <a:xfrm>
            <a:off x="4614717" y="3853474"/>
            <a:ext cx="5826257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Opiši, zakaj so se sodobni misleči ljudje ljudje začeli preseljevati iz Afrike in kam?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Kdaj so se naselili v Evropi?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Do kdaj jim je uspelo poseliti skoraj ves planet?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57" name="PoljeZBesedilom 56">
            <a:extLst>
              <a:ext uri="{FF2B5EF4-FFF2-40B4-BE49-F238E27FC236}">
                <a16:creationId xmlns:a16="http://schemas.microsoft.com/office/drawing/2014/main" id="{459AB207-773A-0875-3AF3-1CBFD19B3A72}"/>
              </a:ext>
            </a:extLst>
          </p:cNvPr>
          <p:cNvSpPr txBox="1"/>
          <p:nvPr/>
        </p:nvSpPr>
        <p:spPr>
          <a:xfrm>
            <a:off x="4611205" y="3859792"/>
            <a:ext cx="5826257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Lovsko-nabiralske skupnosti so za pridobivanje hrane potrebovale dovolj prostora, zato so se ves čas selile.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Postopoma so se iz Afrike širile na Bližnji vzhod, v Evropo in kasneje na Daljni vzhod.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V Evropi se naselijo pred 40.000 leti.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Do leta 10.000 pr. Kr. so sodobni misleči ljudje poselili skoraj vsa območja, ki so poseljena še danes.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67" name="PoljeZBesedilom 66">
            <a:extLst>
              <a:ext uri="{FF2B5EF4-FFF2-40B4-BE49-F238E27FC236}">
                <a16:creationId xmlns:a16="http://schemas.microsoft.com/office/drawing/2014/main" id="{7FB3B614-BCD4-0160-EF15-708A9463DB59}"/>
              </a:ext>
            </a:extLst>
          </p:cNvPr>
          <p:cNvSpPr txBox="1"/>
          <p:nvPr/>
        </p:nvSpPr>
        <p:spPr>
          <a:xfrm>
            <a:off x="4041910" y="1299246"/>
            <a:ext cx="6549258" cy="2123658"/>
          </a:xfrm>
          <a:prstGeom prst="rect">
            <a:avLst/>
          </a:prstGeom>
          <a:solidFill>
            <a:srgbClr val="D1C3B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noProof="1"/>
              <a:t>ZNAČILNOSTI SODOBNEGA MISLEČEGA ČLOVEKA</a:t>
            </a:r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  <a:p>
            <a:endParaRPr lang="sl-SI" sz="1200" noProof="1"/>
          </a:p>
        </p:txBody>
      </p:sp>
      <p:sp>
        <p:nvSpPr>
          <p:cNvPr id="69" name="PoljeZBesedilom 68">
            <a:extLst>
              <a:ext uri="{FF2B5EF4-FFF2-40B4-BE49-F238E27FC236}">
                <a16:creationId xmlns:a16="http://schemas.microsoft.com/office/drawing/2014/main" id="{74065137-76E6-9799-F10C-855C2073A7B9}"/>
              </a:ext>
            </a:extLst>
          </p:cNvPr>
          <p:cNvSpPr txBox="1"/>
          <p:nvPr/>
        </p:nvSpPr>
        <p:spPr>
          <a:xfrm>
            <a:off x="4166761" y="1583427"/>
            <a:ext cx="6274212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Kako drugače imenujemo sodobnega mislečega človeka?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Kdaj se je razvil in iz koga?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Kakšne so njegove zunanje značilnosti?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Kakšno je njegovo razmišljanje, česa je zmožen?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Zakaj se je kot edina vrsta ohranil do danes?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68" name="PoljeZBesedilom 67">
            <a:extLst>
              <a:ext uri="{FF2B5EF4-FFF2-40B4-BE49-F238E27FC236}">
                <a16:creationId xmlns:a16="http://schemas.microsoft.com/office/drawing/2014/main" id="{6D0203C5-9897-1212-A169-712815529D83}"/>
              </a:ext>
            </a:extLst>
          </p:cNvPr>
          <p:cNvSpPr txBox="1"/>
          <p:nvPr/>
        </p:nvSpPr>
        <p:spPr>
          <a:xfrm>
            <a:off x="4163250" y="1571263"/>
            <a:ext cx="6274212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Imenujemo ga tudi kromanjonec (po najdišču v Franciji).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Razvil se je pred 300.000 leti iz „starega“ mislečega človeka.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Ima plosk obraz, visoko čelo, manjši nos, možgane v velikosti sodobnega človeka, skladnejšo postavo in tekoč govor.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Je družaben in tehnološko hitro napreduje. Zna natančno izdelati razna orodja in orožja.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Zmožen je abstraktnega mišljenja, izumlja in se ukvarja z umetnostjo.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Je edina vrsta, ki je prežvela do danes, saj je bila najbolj prilagojena spremembam v okolju, najbolj praktična in iznajdljiva.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pic>
        <p:nvPicPr>
          <p:cNvPr id="62" name="Slika 61">
            <a:extLst>
              <a:ext uri="{FF2B5EF4-FFF2-40B4-BE49-F238E27FC236}">
                <a16:creationId xmlns:a16="http://schemas.microsoft.com/office/drawing/2014/main" id="{3583538B-017D-557A-BB0A-0F762151E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14" y="1297159"/>
            <a:ext cx="3731283" cy="4051441"/>
          </a:xfrm>
          <a:prstGeom prst="rect">
            <a:avLst/>
          </a:prstGeom>
        </p:spPr>
      </p:pic>
      <p:sp>
        <p:nvSpPr>
          <p:cNvPr id="5" name="PoljeZBesedilom 4">
            <a:extLst>
              <a:ext uri="{FF2B5EF4-FFF2-40B4-BE49-F238E27FC236}">
                <a16:creationId xmlns:a16="http://schemas.microsoft.com/office/drawing/2014/main" id="{31052DAE-A93E-EF8E-B5F6-607A95E051AF}"/>
              </a:ext>
            </a:extLst>
          </p:cNvPr>
          <p:cNvSpPr txBox="1"/>
          <p:nvPr/>
        </p:nvSpPr>
        <p:spPr>
          <a:xfrm>
            <a:off x="5823475" y="6022446"/>
            <a:ext cx="4613987" cy="1015663"/>
          </a:xfrm>
          <a:prstGeom prst="rect">
            <a:avLst/>
          </a:prstGeom>
          <a:solidFill>
            <a:srgbClr val="F6FAF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Kaj se je zgodilo okoli leta 10.000 pr. Kr.?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Kakšne posledice je to imelo na življenjsko okolje človeka?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Kako označujemo to prelomnico?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6" name="PoljeZBesedilom 5">
            <a:extLst>
              <a:ext uri="{FF2B5EF4-FFF2-40B4-BE49-F238E27FC236}">
                <a16:creationId xmlns:a16="http://schemas.microsoft.com/office/drawing/2014/main" id="{D2412269-56D8-DDF2-881B-3E918A5332E7}"/>
              </a:ext>
            </a:extLst>
          </p:cNvPr>
          <p:cNvSpPr txBox="1"/>
          <p:nvPr/>
        </p:nvSpPr>
        <p:spPr>
          <a:xfrm>
            <a:off x="5823474" y="6031311"/>
            <a:ext cx="4613987" cy="1015663"/>
          </a:xfrm>
          <a:prstGeom prst="rect">
            <a:avLst/>
          </a:prstGeom>
          <a:solidFill>
            <a:srgbClr val="F6FAF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Okoli leta 10.000 pr. Kr se je končala zadnja ledena doba, kar je pomembna prelomnica v razvoju in obstoju sodobnega mislečega človeka.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Zaradi otoplitve se je njegovo življenjsko okolje močno spremenilo.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sl-SI" sz="1200" noProof="1"/>
              <a:t>To prelomnico označujemo kot začetek srednje kamene dobe.</a:t>
            </a:r>
          </a:p>
        </p:txBody>
      </p:sp>
    </p:spTree>
    <p:extLst>
      <p:ext uri="{BB962C8B-B14F-4D97-AF65-F5344CB8AC3E}">
        <p14:creationId xmlns:p14="http://schemas.microsoft.com/office/powerpoint/2010/main" val="20024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9" grpId="0" animBg="1"/>
      <p:bldP spid="7" grpId="0" animBg="1"/>
      <p:bldP spid="29" grpId="0" animBg="1"/>
      <p:bldP spid="2" grpId="0" animBg="1"/>
      <p:bldP spid="3" grpId="0" animBg="1"/>
      <p:bldP spid="55" grpId="0" animBg="1"/>
      <p:bldP spid="56" grpId="0" animBg="1"/>
      <p:bldP spid="57" grpId="0" animBg="1"/>
      <p:bldP spid="67" grpId="0" animBg="1"/>
      <p:bldP spid="69" grpId="0" animBg="1"/>
      <p:bldP spid="68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BACDA-B045-553D-776F-22DC88507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D72D5544-8543-C430-E03E-0045ACA599D3}"/>
              </a:ext>
            </a:extLst>
          </p:cNvPr>
          <p:cNvGraphicFramePr>
            <a:graphicFrameLocks noGrp="1"/>
          </p:cNvGraphicFramePr>
          <p:nvPr/>
        </p:nvGraphicFramePr>
        <p:xfrm>
          <a:off x="1" y="12"/>
          <a:ext cx="10691812" cy="7559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1812">
                  <a:extLst>
                    <a:ext uri="{9D8B030D-6E8A-4147-A177-3AD203B41FA5}">
                      <a16:colId xmlns:a16="http://schemas.microsoft.com/office/drawing/2014/main" val="1871136473"/>
                    </a:ext>
                  </a:extLst>
                </a:gridCol>
              </a:tblGrid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68874"/>
                  </a:ext>
                </a:extLst>
              </a:tr>
              <a:tr h="278627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50459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74067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35265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47721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5641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00381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90584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552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13319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97698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540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9845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74388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68634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337103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0883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865897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029134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2621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821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919660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85133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0882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10646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07925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578831"/>
                  </a:ext>
                </a:extLst>
              </a:tr>
              <a:tr h="269668">
                <a:tc>
                  <a:txBody>
                    <a:bodyPr/>
                    <a:lstStyle/>
                    <a:p>
                      <a:endParaRPr lang="sl-SI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746" marR="72746" marT="36373" marB="36373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917632"/>
                  </a:ext>
                </a:extLst>
              </a:tr>
            </a:tbl>
          </a:graphicData>
        </a:graphic>
      </p:graphicFrame>
      <p:sp>
        <p:nvSpPr>
          <p:cNvPr id="53" name="PoljeZBesedilom 52">
            <a:extLst>
              <a:ext uri="{FF2B5EF4-FFF2-40B4-BE49-F238E27FC236}">
                <a16:creationId xmlns:a16="http://schemas.microsoft.com/office/drawing/2014/main" id="{D5EB385B-E915-76EC-3C2D-611B61F34E22}"/>
              </a:ext>
            </a:extLst>
          </p:cNvPr>
          <p:cNvSpPr txBox="1"/>
          <p:nvPr/>
        </p:nvSpPr>
        <p:spPr>
          <a:xfrm>
            <a:off x="0" y="705"/>
            <a:ext cx="10691813" cy="281295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l-SI" sz="1200" b="1" dirty="0"/>
              <a:t>PRAZGODOVINA </a:t>
            </a:r>
            <a:r>
              <a:rPr lang="sl-SI" sz="1200" dirty="0"/>
              <a:t>– RAZVOJ ČLOVEKA V PALEOLITIKU IN MEZOLITIKU</a:t>
            </a:r>
          </a:p>
        </p:txBody>
      </p:sp>
      <p:sp>
        <p:nvSpPr>
          <p:cNvPr id="9" name="PoljeZBesedilom 8">
            <a:extLst>
              <a:ext uri="{FF2B5EF4-FFF2-40B4-BE49-F238E27FC236}">
                <a16:creationId xmlns:a16="http://schemas.microsoft.com/office/drawing/2014/main" id="{CDF9E0F7-94BF-2F5F-0608-0144D1808A31}"/>
              </a:ext>
            </a:extLst>
          </p:cNvPr>
          <p:cNvSpPr txBox="1"/>
          <p:nvPr/>
        </p:nvSpPr>
        <p:spPr>
          <a:xfrm>
            <a:off x="10158741" y="27861"/>
            <a:ext cx="436474" cy="226985"/>
          </a:xfrm>
          <a:prstGeom prst="rect">
            <a:avLst/>
          </a:prstGeom>
          <a:solidFill>
            <a:srgbClr val="FEFAF8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sl-SI" sz="875" dirty="0"/>
              <a:t>9</a:t>
            </a:r>
          </a:p>
        </p:txBody>
      </p:sp>
      <p:sp>
        <p:nvSpPr>
          <p:cNvPr id="7" name="PoljeZBesedilom 6">
            <a:extLst>
              <a:ext uri="{FF2B5EF4-FFF2-40B4-BE49-F238E27FC236}">
                <a16:creationId xmlns:a16="http://schemas.microsoft.com/office/drawing/2014/main" id="{B050544D-718F-E9BD-E867-653EB9F6ED0B}"/>
              </a:ext>
            </a:extLst>
          </p:cNvPr>
          <p:cNvSpPr txBox="1"/>
          <p:nvPr/>
        </p:nvSpPr>
        <p:spPr>
          <a:xfrm>
            <a:off x="7716478" y="6340074"/>
            <a:ext cx="2470403" cy="461665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EVROPA PO LETU 10.000 PR. KR.</a:t>
            </a:r>
          </a:p>
          <a:p>
            <a:pPr algn="ctr"/>
            <a:endParaRPr lang="sl-SI" sz="1200" noProof="1"/>
          </a:p>
        </p:txBody>
      </p:sp>
      <p:sp>
        <p:nvSpPr>
          <p:cNvPr id="29" name="PoljeZBesedilom 28">
            <a:extLst>
              <a:ext uri="{FF2B5EF4-FFF2-40B4-BE49-F238E27FC236}">
                <a16:creationId xmlns:a16="http://schemas.microsoft.com/office/drawing/2014/main" id="{F0C0F159-8ACD-7FBC-DEE0-A366A785F846}"/>
              </a:ext>
            </a:extLst>
          </p:cNvPr>
          <p:cNvSpPr txBox="1"/>
          <p:nvPr/>
        </p:nvSpPr>
        <p:spPr>
          <a:xfrm>
            <a:off x="7688338" y="3716652"/>
            <a:ext cx="2470403" cy="461665"/>
          </a:xfrm>
          <a:prstGeom prst="rect">
            <a:avLst/>
          </a:prstGeom>
          <a:solidFill>
            <a:srgbClr val="E2F0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NASELITEV SODOBNEGA MISLEČEGA ČLOVEKA</a:t>
            </a:r>
          </a:p>
        </p:txBody>
      </p:sp>
      <p:sp>
        <p:nvSpPr>
          <p:cNvPr id="55" name="PoljeZBesedilom 54">
            <a:extLst>
              <a:ext uri="{FF2B5EF4-FFF2-40B4-BE49-F238E27FC236}">
                <a16:creationId xmlns:a16="http://schemas.microsoft.com/office/drawing/2014/main" id="{3831F294-E0A9-29E0-8BDD-E4FDA14348BB}"/>
              </a:ext>
            </a:extLst>
          </p:cNvPr>
          <p:cNvSpPr txBox="1"/>
          <p:nvPr/>
        </p:nvSpPr>
        <p:spPr>
          <a:xfrm>
            <a:off x="398744" y="3080204"/>
            <a:ext cx="2470403" cy="461665"/>
          </a:xfrm>
          <a:prstGeom prst="rect">
            <a:avLst/>
          </a:prstGeom>
          <a:solidFill>
            <a:srgbClr val="D1C3B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OSVAJANJE PLANETA</a:t>
            </a:r>
          </a:p>
          <a:p>
            <a:pPr marL="171450" indent="-171450" algn="ctr">
              <a:buFont typeface="Wingdings" panose="05000000000000000000" pitchFamily="2" charset="2"/>
              <a:buChar char="§"/>
            </a:pPr>
            <a:endParaRPr lang="sl-SI" sz="1200" noProof="1"/>
          </a:p>
        </p:txBody>
      </p:sp>
      <p:sp>
        <p:nvSpPr>
          <p:cNvPr id="67" name="PoljeZBesedilom 66">
            <a:extLst>
              <a:ext uri="{FF2B5EF4-FFF2-40B4-BE49-F238E27FC236}">
                <a16:creationId xmlns:a16="http://schemas.microsoft.com/office/drawing/2014/main" id="{8A39D90A-02C4-CDF5-5C08-3578BF997B08}"/>
              </a:ext>
            </a:extLst>
          </p:cNvPr>
          <p:cNvSpPr txBox="1"/>
          <p:nvPr/>
        </p:nvSpPr>
        <p:spPr>
          <a:xfrm>
            <a:off x="398744" y="708341"/>
            <a:ext cx="2470402" cy="461665"/>
          </a:xfrm>
          <a:prstGeom prst="rect">
            <a:avLst/>
          </a:prstGeom>
          <a:solidFill>
            <a:srgbClr val="D1C3B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l-SI" sz="1200" noProof="1"/>
              <a:t>ZNAČILNOSTI SODOBNEGA MISLEČEGA ČLOVEKA</a:t>
            </a:r>
          </a:p>
        </p:txBody>
      </p:sp>
      <p:pic>
        <p:nvPicPr>
          <p:cNvPr id="62" name="Slika 61">
            <a:extLst>
              <a:ext uri="{FF2B5EF4-FFF2-40B4-BE49-F238E27FC236}">
                <a16:creationId xmlns:a16="http://schemas.microsoft.com/office/drawing/2014/main" id="{63A600E9-3D29-1EED-3489-07C3444A7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264" y="1690933"/>
            <a:ext cx="3731283" cy="4051441"/>
          </a:xfrm>
          <a:prstGeom prst="rect">
            <a:avLst/>
          </a:prstGeom>
        </p:spPr>
      </p:pic>
      <p:cxnSp>
        <p:nvCxnSpPr>
          <p:cNvPr id="2" name="Raven puščični povezovalnik 1">
            <a:extLst>
              <a:ext uri="{FF2B5EF4-FFF2-40B4-BE49-F238E27FC236}">
                <a16:creationId xmlns:a16="http://schemas.microsoft.com/office/drawing/2014/main" id="{44529B21-6547-3F6A-2354-7A3E14464C21}"/>
              </a:ext>
            </a:extLst>
          </p:cNvPr>
          <p:cNvCxnSpPr>
            <a:cxnSpLocks/>
          </p:cNvCxnSpPr>
          <p:nvPr/>
        </p:nvCxnSpPr>
        <p:spPr>
          <a:xfrm flipH="1" flipV="1">
            <a:off x="1914618" y="1261611"/>
            <a:ext cx="1260088" cy="858644"/>
          </a:xfrm>
          <a:prstGeom prst="straightConnector1">
            <a:avLst/>
          </a:prstGeom>
          <a:ln w="38100">
            <a:solidFill>
              <a:srgbClr val="8BC4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aven puščični povezovalnik 4">
            <a:extLst>
              <a:ext uri="{FF2B5EF4-FFF2-40B4-BE49-F238E27FC236}">
                <a16:creationId xmlns:a16="http://schemas.microsoft.com/office/drawing/2014/main" id="{88D09183-906C-25AD-A3CA-62490B6D482D}"/>
              </a:ext>
            </a:extLst>
          </p:cNvPr>
          <p:cNvCxnSpPr>
            <a:cxnSpLocks/>
          </p:cNvCxnSpPr>
          <p:nvPr/>
        </p:nvCxnSpPr>
        <p:spPr>
          <a:xfrm flipH="1">
            <a:off x="2007220" y="2572388"/>
            <a:ext cx="1167486" cy="382685"/>
          </a:xfrm>
          <a:prstGeom prst="straightConnector1">
            <a:avLst/>
          </a:prstGeom>
          <a:ln w="38100">
            <a:solidFill>
              <a:srgbClr val="8BC4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aven puščični povezovalnik 9">
            <a:extLst>
              <a:ext uri="{FF2B5EF4-FFF2-40B4-BE49-F238E27FC236}">
                <a16:creationId xmlns:a16="http://schemas.microsoft.com/office/drawing/2014/main" id="{666AA998-14AB-2798-8FCF-FFE71E215309}"/>
              </a:ext>
            </a:extLst>
          </p:cNvPr>
          <p:cNvCxnSpPr>
            <a:cxnSpLocks/>
          </p:cNvCxnSpPr>
          <p:nvPr/>
        </p:nvCxnSpPr>
        <p:spPr>
          <a:xfrm flipV="1">
            <a:off x="7326351" y="4364006"/>
            <a:ext cx="1416205" cy="408627"/>
          </a:xfrm>
          <a:prstGeom prst="straightConnector1">
            <a:avLst/>
          </a:prstGeom>
          <a:ln w="38100">
            <a:solidFill>
              <a:srgbClr val="8BC4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ven puščični povezovalnik 15">
            <a:extLst>
              <a:ext uri="{FF2B5EF4-FFF2-40B4-BE49-F238E27FC236}">
                <a16:creationId xmlns:a16="http://schemas.microsoft.com/office/drawing/2014/main" id="{1A5ACFC8-57BF-D6A5-7F07-36F2ADACB4C6}"/>
              </a:ext>
            </a:extLst>
          </p:cNvPr>
          <p:cNvCxnSpPr>
            <a:cxnSpLocks/>
          </p:cNvCxnSpPr>
          <p:nvPr/>
        </p:nvCxnSpPr>
        <p:spPr>
          <a:xfrm>
            <a:off x="7326351" y="5367524"/>
            <a:ext cx="1597188" cy="843705"/>
          </a:xfrm>
          <a:prstGeom prst="straightConnector1">
            <a:avLst/>
          </a:prstGeom>
          <a:ln w="38100">
            <a:solidFill>
              <a:srgbClr val="8BC4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676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Officeova 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ova 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ova 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3317</TotalTime>
  <Words>3098</Words>
  <Application>Microsoft Office PowerPoint</Application>
  <PresentationFormat>Po meri</PresentationFormat>
  <Paragraphs>806</Paragraphs>
  <Slides>13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4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Officeova tema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PowerPointova predstavitev</dc:title>
  <dc:creator>Sonja Sibila Čmrlec</dc:creator>
  <cp:lastModifiedBy>Sonja Sibila Čmrlec</cp:lastModifiedBy>
  <cp:revision>484</cp:revision>
  <dcterms:created xsi:type="dcterms:W3CDTF">2025-01-16T16:44:33Z</dcterms:created>
  <dcterms:modified xsi:type="dcterms:W3CDTF">2025-10-03T20:09:17Z</dcterms:modified>
</cp:coreProperties>
</file>